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61" r:id="rId2"/>
    <p:sldId id="270" r:id="rId3"/>
    <p:sldId id="269" r:id="rId4"/>
    <p:sldId id="267" r:id="rId5"/>
    <p:sldId id="264" r:id="rId6"/>
    <p:sldId id="275" r:id="rId7"/>
    <p:sldId id="265" r:id="rId8"/>
    <p:sldId id="268" r:id="rId9"/>
    <p:sldId id="260" r:id="rId10"/>
    <p:sldId id="277" r:id="rId11"/>
    <p:sldId id="271" r:id="rId12"/>
    <p:sldId id="272" r:id="rId13"/>
    <p:sldId id="273" r:id="rId14"/>
    <p:sldId id="274" r:id="rId15"/>
    <p:sldId id="276" r:id="rId16"/>
  </p:sldIdLst>
  <p:sldSz cx="9144000" cy="6858000" type="screen4x3"/>
  <p:notesSz cx="6858000" cy="9144000"/>
  <p:defaultTextStyle>
    <a:defPPr>
      <a:defRPr lang="sv-S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FCF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086" autoAdjust="0"/>
    <p:restoredTop sz="94626"/>
  </p:normalViewPr>
  <p:slideViewPr>
    <p:cSldViewPr>
      <p:cViewPr>
        <p:scale>
          <a:sx n="94" d="100"/>
          <a:sy n="94" d="100"/>
        </p:scale>
        <p:origin x="-38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sv-SE" altLang="sv-SE"/>
          </a:p>
        </p:txBody>
      </p:sp>
      <p:sp>
        <p:nvSpPr>
          <p:cNvPr id="11267" name="Rectangle 3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sv-SE" altLang="sv-SE"/>
          </a:p>
        </p:txBody>
      </p:sp>
      <p:sp>
        <p:nvSpPr>
          <p:cNvPr id="13316" name="Rectangle 4"/>
          <p:cNvSpPr>
            <a:spLocks noGrp="1"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 noProof="0"/>
              <a:t>Klicka här för att ändra format på bakgrundstexten</a:t>
            </a:r>
          </a:p>
          <a:p>
            <a:pPr lvl="1"/>
            <a:r>
              <a:rPr lang="sv-SE" altLang="sv-SE" noProof="0"/>
              <a:t>Nivå två</a:t>
            </a:r>
          </a:p>
          <a:p>
            <a:pPr lvl="2"/>
            <a:r>
              <a:rPr lang="sv-SE" altLang="sv-SE" noProof="0"/>
              <a:t>Nivå tre</a:t>
            </a:r>
          </a:p>
          <a:p>
            <a:pPr lvl="3"/>
            <a:r>
              <a:rPr lang="sv-SE" altLang="sv-SE" noProof="0"/>
              <a:t>Nivå fyra</a:t>
            </a:r>
          </a:p>
          <a:p>
            <a:pPr lvl="4"/>
            <a:r>
              <a:rPr lang="sv-SE" altLang="sv-SE" noProof="0"/>
              <a:t>Nivå fem</a:t>
            </a:r>
          </a:p>
        </p:txBody>
      </p:sp>
      <p:sp>
        <p:nvSpPr>
          <p:cNvPr id="11270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sv-SE" altLang="sv-SE"/>
          </a:p>
        </p:txBody>
      </p:sp>
      <p:sp>
        <p:nvSpPr>
          <p:cNvPr id="11271" name="Rectangle 7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ABDCF4-EE98-4167-8AA9-DF68C840BE70}" type="slidenum">
              <a:rPr lang="sv-SE" altLang="sv-SE"/>
              <a:pPr>
                <a:defRPr/>
              </a:pPr>
              <a:t>‹#›</a:t>
            </a:fld>
            <a:endParaRPr lang="sv-SE" alt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48F3B26-333F-4E16-A159-21670CBACE13}" type="slidenum">
              <a:rPr lang="sv-SE" altLang="sv-SE" smtClean="0">
                <a:latin typeface="Arial" charset="0"/>
                <a:cs typeface="Arial" charset="0"/>
              </a:rPr>
              <a:pPr/>
              <a:t>5</a:t>
            </a:fld>
            <a:endParaRPr lang="sv-SE" altLang="sv-SE" smtClean="0">
              <a:latin typeface="Arial" charset="0"/>
              <a:cs typeface="Arial" charset="0"/>
            </a:endParaRPr>
          </a:p>
        </p:txBody>
      </p:sp>
      <p:sp>
        <p:nvSpPr>
          <p:cNvPr id="19458" name="Rectangle 2"/>
          <p:cNvSpPr txBox="1">
            <a:spLocks noGrp="1" noChangeArrowheads="1"/>
          </p:cNvSpPr>
          <p:nvPr/>
        </p:nvSpPr>
        <p:spPr bwMode="auto">
          <a:xfrm>
            <a:off x="4821238" y="473075"/>
            <a:ext cx="2036762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ts val="1400"/>
              </a:lnSpc>
            </a:pPr>
            <a:r>
              <a:rPr lang="nl-NL" altLang="sv-SE" sz="800" b="1">
                <a:latin typeface="Verdana" pitchFamily="34" charset="0"/>
              </a:rPr>
              <a:t>AutO-Mobiliteit: Bart Melis-Dankers</a:t>
            </a:r>
          </a:p>
        </p:txBody>
      </p:sp>
      <p:sp>
        <p:nvSpPr>
          <p:cNvPr id="19459" name="Rectangle 3"/>
          <p:cNvSpPr txBox="1">
            <a:spLocks noGrp="1" noChangeArrowheads="1"/>
          </p:cNvSpPr>
          <p:nvPr/>
        </p:nvSpPr>
        <p:spPr bwMode="auto">
          <a:xfrm>
            <a:off x="4821238" y="8667750"/>
            <a:ext cx="1800225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nl-NL" altLang="sv-SE" sz="800" b="1">
                <a:latin typeface="Verdana" pitchFamily="34" charset="0"/>
              </a:rPr>
              <a:t>Datum  </a:t>
            </a:r>
            <a:r>
              <a:rPr lang="nl-NL" altLang="sv-SE" sz="800">
                <a:latin typeface="Verdana" pitchFamily="34" charset="0"/>
              </a:rPr>
              <a:t>13 september 2010</a:t>
            </a:r>
          </a:p>
        </p:txBody>
      </p:sp>
      <p:sp>
        <p:nvSpPr>
          <p:cNvPr id="19460" name="Rectangle 7"/>
          <p:cNvSpPr txBox="1">
            <a:spLocks noGrp="1" noChangeArrowheads="1"/>
          </p:cNvSpPr>
          <p:nvPr/>
        </p:nvSpPr>
        <p:spPr bwMode="auto">
          <a:xfrm>
            <a:off x="4821238" y="8410575"/>
            <a:ext cx="1800225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r>
              <a:rPr lang="nl-NL" altLang="sv-SE" sz="800" b="1">
                <a:latin typeface="Verdana" pitchFamily="34" charset="0"/>
              </a:rPr>
              <a:t>Pagina </a:t>
            </a:r>
            <a:r>
              <a:rPr lang="nl-NL" altLang="sv-SE" sz="800">
                <a:latin typeface="Verdana" pitchFamily="34" charset="0"/>
              </a:rPr>
              <a:t> </a:t>
            </a:r>
            <a:fld id="{6A5168A9-582A-453A-8980-C3D2B61DD8B5}" type="slidenum">
              <a:rPr lang="nl-NL" altLang="sv-SE" sz="800">
                <a:latin typeface="Verdana" pitchFamily="34" charset="0"/>
              </a:rPr>
              <a:pPr/>
              <a:t>5</a:t>
            </a:fld>
            <a:endParaRPr lang="nl-NL" altLang="sv-SE" sz="800">
              <a:latin typeface="Verdana" pitchFamily="34" charset="0"/>
            </a:endParaRPr>
          </a:p>
        </p:txBody>
      </p:sp>
      <p:sp>
        <p:nvSpPr>
          <p:cNvPr id="19461" name="Rectangle 2"/>
          <p:cNvSpPr>
            <a:spLocks noGrp="1" noRo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94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 lIns="0" tIns="0" rIns="0" bIns="0"/>
          <a:lstStyle/>
          <a:p>
            <a:pPr eaLnBrk="1" hangingPunct="1"/>
            <a:r>
              <a:rPr lang="en-GB" altLang="sv-SE" smtClean="0">
                <a:latin typeface="Arial" charset="0"/>
                <a:cs typeface="Arial" charset="0"/>
              </a:rPr>
              <a:t>visual acuity:     0.16 &lt; BBCVA &lt; 0.5 (20/125 &lt; BBCVA &lt; 20/40)</a:t>
            </a:r>
          </a:p>
          <a:p>
            <a:pPr eaLnBrk="1" hangingPunct="1"/>
            <a:r>
              <a:rPr lang="en-GB" altLang="sv-SE" smtClean="0">
                <a:latin typeface="Arial" charset="0"/>
                <a:cs typeface="Arial" charset="0"/>
              </a:rPr>
              <a:t>with telescope VA &gt; 0.5</a:t>
            </a:r>
          </a:p>
          <a:p>
            <a:pPr eaLnBrk="1" hangingPunct="1"/>
            <a:r>
              <a:rPr lang="en-GB" altLang="sv-SE" smtClean="0">
                <a:latin typeface="Arial" charset="0"/>
                <a:cs typeface="Arial" charset="0"/>
              </a:rPr>
              <a:t>clear motivation to drive independently </a:t>
            </a:r>
          </a:p>
          <a:p>
            <a:pPr eaLnBrk="1" hangingPunct="1"/>
            <a:r>
              <a:rPr lang="en-GB" altLang="sv-SE" smtClean="0">
                <a:latin typeface="Arial" charset="0"/>
                <a:cs typeface="Arial" charset="0"/>
              </a:rPr>
              <a:t>no (additional) restriction of visual field</a:t>
            </a:r>
          </a:p>
          <a:p>
            <a:pPr eaLnBrk="1" hangingPunct="1"/>
            <a:r>
              <a:rPr lang="en-GB" altLang="sv-SE" smtClean="0">
                <a:latin typeface="Arial" charset="0"/>
                <a:cs typeface="Arial" charset="0"/>
              </a:rPr>
              <a:t>no neuro-psychological deficits</a:t>
            </a:r>
          </a:p>
          <a:p>
            <a:pPr eaLnBrk="1" hangingPunct="1"/>
            <a:r>
              <a:rPr lang="en-GB" altLang="sv-SE" smtClean="0">
                <a:latin typeface="Arial" charset="0"/>
                <a:cs typeface="Arial" charset="0"/>
              </a:rPr>
              <a:t>positive driving screening</a:t>
            </a:r>
          </a:p>
          <a:p>
            <a:pPr eaLnBrk="1" hangingPunct="1"/>
            <a:endParaRPr lang="en-GB" altLang="sv-SE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E66ECA2-4CC9-4249-A33E-FA2325669952}" type="slidenum">
              <a:rPr lang="sv-SE" altLang="sv-SE" smtClean="0">
                <a:latin typeface="Arial" charset="0"/>
                <a:cs typeface="Arial" charset="0"/>
              </a:rPr>
              <a:pPr/>
              <a:t>7</a:t>
            </a:fld>
            <a:endParaRPr lang="sv-SE" altLang="sv-SE" smtClean="0">
              <a:latin typeface="Arial" charset="0"/>
              <a:cs typeface="Arial" charset="0"/>
            </a:endParaRPr>
          </a:p>
        </p:txBody>
      </p:sp>
      <p:sp>
        <p:nvSpPr>
          <p:cNvPr id="22530" name="Rectangle 2"/>
          <p:cNvSpPr txBox="1">
            <a:spLocks noGrp="1" noChangeArrowheads="1"/>
          </p:cNvSpPr>
          <p:nvPr/>
        </p:nvSpPr>
        <p:spPr bwMode="auto">
          <a:xfrm>
            <a:off x="4821238" y="473075"/>
            <a:ext cx="2036762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ts val="1400"/>
              </a:lnSpc>
            </a:pPr>
            <a:r>
              <a:rPr lang="nl-NL" altLang="sv-SE" sz="800" b="1">
                <a:latin typeface="Verdana" pitchFamily="34" charset="0"/>
              </a:rPr>
              <a:t>AutO-Mobiliteit: Bart Melis-Dankers</a:t>
            </a:r>
          </a:p>
        </p:txBody>
      </p:sp>
      <p:sp>
        <p:nvSpPr>
          <p:cNvPr id="22531" name="Rectangle 3"/>
          <p:cNvSpPr txBox="1">
            <a:spLocks noGrp="1" noChangeArrowheads="1"/>
          </p:cNvSpPr>
          <p:nvPr/>
        </p:nvSpPr>
        <p:spPr bwMode="auto">
          <a:xfrm>
            <a:off x="4821238" y="8667750"/>
            <a:ext cx="1800225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nl-NL" altLang="sv-SE" sz="800" b="1">
                <a:latin typeface="Verdana" pitchFamily="34" charset="0"/>
              </a:rPr>
              <a:t>Datum  </a:t>
            </a:r>
            <a:r>
              <a:rPr lang="nl-NL" altLang="sv-SE" sz="800">
                <a:latin typeface="Verdana" pitchFamily="34" charset="0"/>
              </a:rPr>
              <a:t>13 september 2010</a:t>
            </a:r>
          </a:p>
        </p:txBody>
      </p:sp>
      <p:sp>
        <p:nvSpPr>
          <p:cNvPr id="22532" name="Rectangle 7"/>
          <p:cNvSpPr txBox="1">
            <a:spLocks noGrp="1" noChangeArrowheads="1"/>
          </p:cNvSpPr>
          <p:nvPr/>
        </p:nvSpPr>
        <p:spPr bwMode="auto">
          <a:xfrm>
            <a:off x="4821238" y="8410575"/>
            <a:ext cx="1800225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r>
              <a:rPr lang="nl-NL" altLang="sv-SE" sz="800" b="1">
                <a:latin typeface="Verdana" pitchFamily="34" charset="0"/>
              </a:rPr>
              <a:t>Pagina </a:t>
            </a:r>
            <a:r>
              <a:rPr lang="nl-NL" altLang="sv-SE" sz="800">
                <a:latin typeface="Verdana" pitchFamily="34" charset="0"/>
              </a:rPr>
              <a:t> </a:t>
            </a:r>
            <a:fld id="{99753415-3708-4C6C-BB60-15FB047CC221}" type="slidenum">
              <a:rPr lang="nl-NL" altLang="sv-SE" sz="800">
                <a:latin typeface="Verdana" pitchFamily="34" charset="0"/>
              </a:rPr>
              <a:pPr/>
              <a:t>7</a:t>
            </a:fld>
            <a:endParaRPr lang="nl-NL" altLang="sv-SE" sz="800">
              <a:latin typeface="Verdana" pitchFamily="34" charset="0"/>
            </a:endParaRPr>
          </a:p>
        </p:txBody>
      </p:sp>
      <p:sp>
        <p:nvSpPr>
          <p:cNvPr id="22533" name="Rectangle 2"/>
          <p:cNvSpPr>
            <a:spLocks noGrp="1" noRo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25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 lIns="0" tIns="0" rIns="0" bIns="0"/>
          <a:lstStyle/>
          <a:p>
            <a:pPr eaLnBrk="1" hangingPunct="1"/>
            <a:endParaRPr lang="en-GB" altLang="sv-SE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CBC4B09-8C33-4E98-91BC-4D8687FA6FF6}" type="slidenum">
              <a:rPr lang="sv-SE" altLang="sv-SE" smtClean="0">
                <a:latin typeface="Arial" charset="0"/>
                <a:cs typeface="Arial" charset="0"/>
              </a:rPr>
              <a:pPr/>
              <a:t>8</a:t>
            </a:fld>
            <a:endParaRPr lang="sv-SE" altLang="sv-SE" smtClean="0">
              <a:latin typeface="Arial" charset="0"/>
              <a:cs typeface="Arial" charset="0"/>
            </a:endParaRPr>
          </a:p>
        </p:txBody>
      </p:sp>
      <p:sp>
        <p:nvSpPr>
          <p:cNvPr id="24578" name="Rectangle 2"/>
          <p:cNvSpPr txBox="1">
            <a:spLocks noGrp="1" noChangeArrowheads="1"/>
          </p:cNvSpPr>
          <p:nvPr/>
        </p:nvSpPr>
        <p:spPr bwMode="auto">
          <a:xfrm>
            <a:off x="4821238" y="473075"/>
            <a:ext cx="2036762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ts val="1400"/>
              </a:lnSpc>
            </a:pPr>
            <a:r>
              <a:rPr lang="nl-NL" altLang="sv-SE" sz="800" b="1">
                <a:latin typeface="Verdana" pitchFamily="34" charset="0"/>
              </a:rPr>
              <a:t>AutO-Mobiliteit: Bart Melis-Dankers</a:t>
            </a:r>
          </a:p>
        </p:txBody>
      </p:sp>
      <p:sp>
        <p:nvSpPr>
          <p:cNvPr id="24579" name="Rectangle 3"/>
          <p:cNvSpPr txBox="1">
            <a:spLocks noGrp="1" noChangeArrowheads="1"/>
          </p:cNvSpPr>
          <p:nvPr/>
        </p:nvSpPr>
        <p:spPr bwMode="auto">
          <a:xfrm>
            <a:off x="4821238" y="8667750"/>
            <a:ext cx="1800225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nl-NL" altLang="sv-SE" sz="800" b="1">
                <a:latin typeface="Verdana" pitchFamily="34" charset="0"/>
              </a:rPr>
              <a:t>Datum  </a:t>
            </a:r>
            <a:r>
              <a:rPr lang="nl-NL" altLang="sv-SE" sz="800">
                <a:latin typeface="Verdana" pitchFamily="34" charset="0"/>
              </a:rPr>
              <a:t>13 september 2010</a:t>
            </a:r>
          </a:p>
        </p:txBody>
      </p:sp>
      <p:sp>
        <p:nvSpPr>
          <p:cNvPr id="24580" name="Rectangle 7"/>
          <p:cNvSpPr txBox="1">
            <a:spLocks noGrp="1" noChangeArrowheads="1"/>
          </p:cNvSpPr>
          <p:nvPr/>
        </p:nvSpPr>
        <p:spPr bwMode="auto">
          <a:xfrm>
            <a:off x="4821238" y="8410575"/>
            <a:ext cx="1800225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r>
              <a:rPr lang="nl-NL" altLang="sv-SE" sz="800" b="1">
                <a:latin typeface="Verdana" pitchFamily="34" charset="0"/>
              </a:rPr>
              <a:t>Pagina </a:t>
            </a:r>
            <a:r>
              <a:rPr lang="nl-NL" altLang="sv-SE" sz="800">
                <a:latin typeface="Verdana" pitchFamily="34" charset="0"/>
              </a:rPr>
              <a:t> </a:t>
            </a:r>
            <a:fld id="{BAF65458-B98D-4A2A-8900-06306761E2A5}" type="slidenum">
              <a:rPr lang="nl-NL" altLang="sv-SE" sz="800">
                <a:latin typeface="Verdana" pitchFamily="34" charset="0"/>
              </a:rPr>
              <a:pPr/>
              <a:t>8</a:t>
            </a:fld>
            <a:endParaRPr lang="nl-NL" altLang="sv-SE" sz="800">
              <a:latin typeface="Verdana" pitchFamily="34" charset="0"/>
            </a:endParaRPr>
          </a:p>
        </p:txBody>
      </p:sp>
      <p:sp>
        <p:nvSpPr>
          <p:cNvPr id="2458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 eaLnBrk="0" hangingPunct="0"/>
            <a:fld id="{94C1F0EC-A27F-46B2-893E-7A5DCDDA7B55}" type="slidenum">
              <a:rPr lang="en-US" altLang="sv-SE" sz="1200">
                <a:ea typeface="ＭＳ Ｐゴシック" pitchFamily="34" charset="-128"/>
              </a:rPr>
              <a:pPr algn="r" eaLnBrk="0" hangingPunct="0"/>
              <a:t>8</a:t>
            </a:fld>
            <a:endParaRPr lang="en-US" altLang="sv-SE" sz="1200">
              <a:ea typeface="ＭＳ Ｐゴシック" pitchFamily="34" charset="-128"/>
            </a:endParaRPr>
          </a:p>
        </p:txBody>
      </p:sp>
      <p:sp>
        <p:nvSpPr>
          <p:cNvPr id="24582" name="Rectangle 2"/>
          <p:cNvSpPr>
            <a:spLocks noGrp="1" noRo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 lIns="91432" tIns="45716" rIns="91432" bIns="45716"/>
          <a:lstStyle/>
          <a:p>
            <a:pPr eaLnBrk="1" hangingPunct="1"/>
            <a:r>
              <a:rPr lang="nl-NL" altLang="sv-SE" smtClean="0">
                <a:latin typeface="Arial" charset="0"/>
                <a:cs typeface="Arial" charset="0"/>
              </a:rPr>
              <a:t>fusie Visio-Sensis per 1 januari 2010</a:t>
            </a:r>
          </a:p>
          <a:p>
            <a:pPr eaLnBrk="1" hangingPunct="1"/>
            <a:r>
              <a:rPr lang="nl-NL" altLang="sv-SE" smtClean="0">
                <a:latin typeface="Arial" charset="0"/>
                <a:cs typeface="Arial" charset="0"/>
              </a:rPr>
              <a:t>Utrecht: naar keuze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FD86CD-8CCB-4C7E-B552-220CD977661E}" type="datetime1">
              <a:rPr lang="sv-SE"/>
              <a:pPr>
                <a:defRPr/>
              </a:pPr>
              <a:t>2022-08-29</a:t>
            </a:fld>
            <a:endParaRPr lang="sv-SE" altLang="sv-SE"/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altLang="sv-SE"/>
              <a:t>Krister Inde</a:t>
            </a: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B4FCC2-6F38-4D2C-BA95-058BCA800C68}" type="slidenum">
              <a:rPr lang="sv-SE" altLang="sv-SE"/>
              <a:pPr>
                <a:defRPr/>
              </a:pPr>
              <a:t>‹#›</a:t>
            </a:fld>
            <a:endParaRPr lang="sv-SE" altLang="sv-S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EA3A79-6330-434C-8959-7689678B31AC}" type="datetime1">
              <a:rPr lang="sv-SE"/>
              <a:pPr>
                <a:defRPr/>
              </a:pPr>
              <a:t>2022-08-29</a:t>
            </a:fld>
            <a:endParaRPr lang="sv-SE" altLang="sv-SE"/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altLang="sv-SE"/>
              <a:t>Krister Inde</a:t>
            </a: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29788-A470-4959-A700-209B2E4B734C}" type="slidenum">
              <a:rPr lang="sv-SE" altLang="sv-SE"/>
              <a:pPr>
                <a:defRPr/>
              </a:pPr>
              <a:t>‹#›</a:t>
            </a:fld>
            <a:endParaRPr lang="sv-SE" altLang="sv-S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/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F4437E-F373-4A40-A6F9-EBE703884380}" type="datetime1">
              <a:rPr lang="sv-SE"/>
              <a:pPr>
                <a:defRPr/>
              </a:pPr>
              <a:t>2022-08-29</a:t>
            </a:fld>
            <a:endParaRPr lang="sv-SE" altLang="sv-SE"/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altLang="sv-SE"/>
              <a:t>Krister Inde</a:t>
            </a: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B79445-6B3B-45AA-BC9B-36B4D816D90B}" type="slidenum">
              <a:rPr lang="sv-SE" altLang="sv-SE"/>
              <a:pPr>
                <a:defRPr/>
              </a:pPr>
              <a:t>‹#›</a:t>
            </a:fld>
            <a:endParaRPr lang="sv-SE" altLang="sv-S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BA118-C749-482A-99B0-AEE3670582BF}" type="datetime1">
              <a:rPr lang="sv-SE"/>
              <a:pPr>
                <a:defRPr/>
              </a:pPr>
              <a:t>2022-08-29</a:t>
            </a:fld>
            <a:endParaRPr lang="sv-SE" altLang="sv-SE"/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altLang="sv-SE"/>
              <a:t>Krister Inde</a:t>
            </a: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453EC-0A7D-40AA-8FCC-3869D67C19EC}" type="slidenum">
              <a:rPr lang="sv-SE" altLang="sv-SE"/>
              <a:pPr>
                <a:defRPr/>
              </a:pPr>
              <a:t>‹#›</a:t>
            </a:fld>
            <a:endParaRPr lang="sv-SE" altLang="sv-S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D8FAE-A997-4A4F-9223-FC32C209783C}" type="datetime1">
              <a:rPr lang="sv-SE"/>
              <a:pPr>
                <a:defRPr/>
              </a:pPr>
              <a:t>2022-08-29</a:t>
            </a:fld>
            <a:endParaRPr lang="sv-SE" altLang="sv-SE"/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altLang="sv-SE"/>
              <a:t>Krister Inde</a:t>
            </a: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FDACF8-D9EB-4C77-9944-304F36A2C5FB}" type="slidenum">
              <a:rPr lang="sv-SE" altLang="sv-SE"/>
              <a:pPr>
                <a:defRPr/>
              </a:pPr>
              <a:t>‹#›</a:t>
            </a:fld>
            <a:endParaRPr lang="sv-SE" altLang="sv-S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/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FCB7EF-1F25-456F-B768-9D47728F1C72}" type="datetime1">
              <a:rPr lang="sv-SE"/>
              <a:pPr>
                <a:defRPr/>
              </a:pPr>
              <a:t>2022-08-29</a:t>
            </a:fld>
            <a:endParaRPr lang="sv-SE" altLang="sv-SE"/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altLang="sv-SE"/>
              <a:t>Krister Inde</a:t>
            </a: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EBCEAC-76E9-435F-8D2D-E34604F8CC8F}" type="slidenum">
              <a:rPr lang="sv-SE" altLang="sv-SE"/>
              <a:pPr>
                <a:defRPr/>
              </a:pPr>
              <a:t>‹#›</a:t>
            </a:fld>
            <a:endParaRPr lang="sv-SE" altLang="sv-S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/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A4E781-BF42-4244-B325-016016F50DF7}" type="datetime1">
              <a:rPr lang="sv-SE"/>
              <a:pPr>
                <a:defRPr/>
              </a:pPr>
              <a:t>2022-08-29</a:t>
            </a:fld>
            <a:endParaRPr lang="sv-SE" altLang="sv-SE"/>
          </a:p>
        </p:txBody>
      </p:sp>
      <p:sp>
        <p:nvSpPr>
          <p:cNvPr id="8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altLang="sv-SE"/>
              <a:t>Krister Inde</a:t>
            </a:r>
          </a:p>
        </p:txBody>
      </p:sp>
      <p:sp>
        <p:nvSpPr>
          <p:cNvPr id="9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F292A5-CD6A-4E65-AB4A-0E44B5AC0870}" type="slidenum">
              <a:rPr lang="sv-SE" altLang="sv-SE"/>
              <a:pPr>
                <a:defRPr/>
              </a:pPr>
              <a:t>‹#›</a:t>
            </a:fld>
            <a:endParaRPr lang="sv-SE" altLang="sv-S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7EA9A-F192-4E52-BF00-FC79F7094702}" type="datetime1">
              <a:rPr lang="sv-SE"/>
              <a:pPr>
                <a:defRPr/>
              </a:pPr>
              <a:t>2022-08-29</a:t>
            </a:fld>
            <a:endParaRPr lang="sv-SE" altLang="sv-SE"/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altLang="sv-SE"/>
              <a:t>Krister Inde</a:t>
            </a:r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C86435-6806-4718-94CC-FECCD64492B3}" type="slidenum">
              <a:rPr lang="sv-SE" altLang="sv-SE"/>
              <a:pPr>
                <a:defRPr/>
              </a:pPr>
              <a:t>‹#›</a:t>
            </a:fld>
            <a:endParaRPr lang="sv-SE" altLang="sv-S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DE2761-509E-40D2-B60B-912FD00AB2AD}" type="datetime1">
              <a:rPr lang="sv-SE"/>
              <a:pPr>
                <a:defRPr/>
              </a:pPr>
              <a:t>2022-08-29</a:t>
            </a:fld>
            <a:endParaRPr lang="sv-SE" altLang="sv-SE"/>
          </a:p>
        </p:txBody>
      </p:sp>
      <p:sp>
        <p:nvSpPr>
          <p:cNvPr id="3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altLang="sv-SE"/>
              <a:t>Krister Inde</a:t>
            </a:r>
          </a:p>
        </p:txBody>
      </p:sp>
      <p:sp>
        <p:nvSpPr>
          <p:cNvPr id="4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2E3A5-E0FD-4412-948D-BFE9159D5A91}" type="slidenum">
              <a:rPr lang="sv-SE" altLang="sv-SE"/>
              <a:pPr>
                <a:defRPr/>
              </a:pPr>
              <a:t>‹#›</a:t>
            </a:fld>
            <a:endParaRPr lang="sv-SE" altLang="sv-S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5BA3C-F0C5-4F65-96A6-904595A3847B}" type="datetime1">
              <a:rPr lang="sv-SE"/>
              <a:pPr>
                <a:defRPr/>
              </a:pPr>
              <a:t>2022-08-29</a:t>
            </a:fld>
            <a:endParaRPr lang="sv-SE" altLang="sv-SE"/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altLang="sv-SE"/>
              <a:t>Krister Inde</a:t>
            </a: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A7C3CA-3B09-4847-8F22-53BDC1FC2717}" type="slidenum">
              <a:rPr lang="sv-SE" altLang="sv-SE"/>
              <a:pPr>
                <a:defRPr/>
              </a:pPr>
              <a:t>‹#›</a:t>
            </a:fld>
            <a:endParaRPr lang="sv-SE" altLang="sv-S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/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/>
          </a:p>
        </p:txBody>
      </p:sp>
      <p:sp>
        <p:nvSpPr>
          <p:cNvPr id="4" name="Platshållare för text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7904D-78DE-4F04-AB57-B05BF196E14C}" type="datetime1">
              <a:rPr lang="sv-SE"/>
              <a:pPr>
                <a:defRPr/>
              </a:pPr>
              <a:t>2022-08-29</a:t>
            </a:fld>
            <a:endParaRPr lang="sv-SE" altLang="sv-SE"/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altLang="sv-SE"/>
              <a:t>Krister Inde</a:t>
            </a: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C0024D-5318-43BC-A062-20D74D2B0CA9}" type="slidenum">
              <a:rPr lang="sv-SE" altLang="sv-SE"/>
              <a:pPr>
                <a:defRPr/>
              </a:pPr>
              <a:t>‹#›</a:t>
            </a:fld>
            <a:endParaRPr lang="sv-SE" altLang="sv-S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 smtClean="0"/>
              <a:t>Klicka här för att ändra format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 smtClean="0"/>
              <a:t>Klicka här för att ändra format på bakgrundstexten</a:t>
            </a:r>
          </a:p>
          <a:p>
            <a:pPr lvl="1"/>
            <a:r>
              <a:rPr lang="sv-SE" altLang="sv-SE" smtClean="0"/>
              <a:t>Nivå två</a:t>
            </a:r>
          </a:p>
          <a:p>
            <a:pPr lvl="2"/>
            <a:r>
              <a:rPr lang="sv-SE" altLang="sv-SE" smtClean="0"/>
              <a:t>Nivå tre</a:t>
            </a:r>
          </a:p>
          <a:p>
            <a:pPr lvl="3"/>
            <a:r>
              <a:rPr lang="sv-SE" altLang="sv-SE" smtClean="0"/>
              <a:t>Nivå fyra</a:t>
            </a:r>
          </a:p>
          <a:p>
            <a:pPr lvl="4"/>
            <a:r>
              <a:rPr lang="sv-SE" altLang="sv-SE" smtClean="0"/>
              <a:t>Nivå fem</a:t>
            </a:r>
          </a:p>
        </p:txBody>
      </p:sp>
      <p:sp>
        <p:nvSpPr>
          <p:cNvPr id="1028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E0CF60EF-7333-472F-9A0A-3660D18F21F9}" type="datetime1">
              <a:rPr lang="sv-SE"/>
              <a:pPr>
                <a:defRPr/>
              </a:pPr>
              <a:t>2022-08-29</a:t>
            </a:fld>
            <a:endParaRPr lang="sv-SE" altLang="sv-SE"/>
          </a:p>
        </p:txBody>
      </p:sp>
      <p:sp>
        <p:nvSpPr>
          <p:cNvPr id="1029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sv-SE" altLang="sv-SE"/>
              <a:t>Krister Inde</a:t>
            </a:r>
          </a:p>
        </p:txBody>
      </p:sp>
      <p:sp>
        <p:nvSpPr>
          <p:cNvPr id="1030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53F06D-AE3A-4AF7-B21A-6B8F505EA293}" type="slidenum">
              <a:rPr lang="sv-SE" altLang="sv-SE"/>
              <a:pPr>
                <a:defRPr/>
              </a:pPr>
              <a:t>‹#›</a:t>
            </a:fld>
            <a:endParaRPr lang="sv-SE" alt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4"/>
          <p:cNvSpPr>
            <a:spLocks noGrp="1" noChangeArrowheads="1"/>
          </p:cNvSpPr>
          <p:nvPr>
            <p:ph type="dt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406BF3C-2060-42A9-9020-EE197417192B}" type="datetime1">
              <a:rPr lang="sv-SE" smtClean="0"/>
              <a:pPr/>
              <a:t>2022-08-29</a:t>
            </a:fld>
            <a:endParaRPr lang="sv-SE" altLang="sv-SE" smtClean="0"/>
          </a:p>
        </p:txBody>
      </p:sp>
      <p:sp>
        <p:nvSpPr>
          <p:cNvPr id="14338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sv-SE" altLang="sv-SE" smtClean="0"/>
              <a:t>Krister Inde</a:t>
            </a:r>
          </a:p>
        </p:txBody>
      </p:sp>
      <p:sp>
        <p:nvSpPr>
          <p:cNvPr id="14339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8A548CA-EEEF-486A-AD4A-4278ED6E7E81}" type="slidenum">
              <a:rPr lang="sv-SE" altLang="sv-SE" smtClean="0">
                <a:latin typeface="Arial" charset="0"/>
                <a:cs typeface="Arial" charset="0"/>
              </a:rPr>
              <a:pPr/>
              <a:t>1</a:t>
            </a:fld>
            <a:endParaRPr lang="sv-SE" altLang="sv-SE" smtClean="0">
              <a:latin typeface="Arial" charset="0"/>
              <a:cs typeface="Arial" charset="0"/>
            </a:endParaRPr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87538"/>
            <a:ext cx="7772400" cy="1470025"/>
          </a:xfrm>
        </p:spPr>
        <p:txBody>
          <a:bodyPr anchor="ctr"/>
          <a:lstStyle/>
          <a:p>
            <a:pPr eaLnBrk="1" hangingPunct="1"/>
            <a:r>
              <a:rPr lang="sv-SE" altLang="sv-SE" sz="4400" b="1" smtClean="0">
                <a:solidFill>
                  <a:schemeClr val="hlink"/>
                </a:solidFill>
              </a:rPr>
              <a:t>Krister Inde</a:t>
            </a:r>
          </a:p>
        </p:txBody>
      </p:sp>
      <p:sp>
        <p:nvSpPr>
          <p:cNvPr id="1434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/>
          <a:p>
            <a:pPr eaLnBrk="1" hangingPunct="1"/>
            <a:r>
              <a:rPr lang="sv-SE" altLang="sv-SE" sz="2800" smtClean="0"/>
              <a:t>Low vision teacher since 1971</a:t>
            </a:r>
          </a:p>
          <a:p>
            <a:pPr eaLnBrk="1" hangingPunct="1"/>
            <a:r>
              <a:rPr lang="sv-SE" altLang="sv-SE" sz="2800" smtClean="0"/>
              <a:t>Author, PhD hc </a:t>
            </a:r>
          </a:p>
          <a:p>
            <a:pPr eaLnBrk="1" hangingPunct="1"/>
            <a:r>
              <a:rPr lang="sv-SE" altLang="sv-SE" sz="2800" smtClean="0"/>
              <a:t>Project mangager of SMS and CTD</a:t>
            </a:r>
          </a:p>
        </p:txBody>
      </p:sp>
      <p:sp>
        <p:nvSpPr>
          <p:cNvPr id="5" name="Rektangel 4">
            <a:extLst>
              <a:ext uri="{FF2B5EF4-FFF2-40B4-BE49-F238E27FC236}"/>
            </a:extLst>
          </p:cNvPr>
          <p:cNvSpPr/>
          <p:nvPr/>
        </p:nvSpPr>
        <p:spPr>
          <a:xfrm>
            <a:off x="0" y="6021388"/>
            <a:ext cx="9144000" cy="431800"/>
          </a:xfrm>
          <a:prstGeom prst="rect">
            <a:avLst/>
          </a:prstGeom>
          <a:pattFill prst="wdDn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v-SE"/>
          </a:p>
        </p:txBody>
      </p:sp>
      <p:cxnSp>
        <p:nvCxnSpPr>
          <p:cNvPr id="7" name="Rak 6">
            <a:extLst>
              <a:ext uri="{FF2B5EF4-FFF2-40B4-BE49-F238E27FC236}"/>
            </a:extLst>
          </p:cNvPr>
          <p:cNvCxnSpPr/>
          <p:nvPr/>
        </p:nvCxnSpPr>
        <p:spPr>
          <a:xfrm>
            <a:off x="2484438" y="3213100"/>
            <a:ext cx="446405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4"/>
          <p:cNvSpPr>
            <a:spLocks noGrp="1" noChangeArrowheads="1"/>
          </p:cNvSpPr>
          <p:nvPr>
            <p:ph type="dt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3207574-7F79-4F42-98E9-7D4B76FDE52E}" type="datetime1">
              <a:rPr lang="sv-SE" smtClean="0"/>
              <a:pPr/>
              <a:t>2022-08-29</a:t>
            </a:fld>
            <a:endParaRPr lang="sv-SE" altLang="sv-SE" smtClean="0"/>
          </a:p>
        </p:txBody>
      </p:sp>
      <p:sp>
        <p:nvSpPr>
          <p:cNvPr id="26626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sv-SE" altLang="sv-SE" smtClean="0"/>
              <a:t>Krister Inde</a:t>
            </a:r>
          </a:p>
        </p:txBody>
      </p:sp>
      <p:sp>
        <p:nvSpPr>
          <p:cNvPr id="26627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0B243DA-47EB-4224-B390-9726AF092AC1}" type="slidenum">
              <a:rPr lang="sv-SE" altLang="sv-SE" smtClean="0">
                <a:latin typeface="Arial" charset="0"/>
                <a:cs typeface="Arial" charset="0"/>
              </a:rPr>
              <a:pPr/>
              <a:t>10</a:t>
            </a:fld>
            <a:endParaRPr lang="sv-SE" altLang="sv-SE" smtClean="0">
              <a:latin typeface="Arial" charset="0"/>
              <a:cs typeface="Arial" charset="0"/>
            </a:endParaRPr>
          </a:p>
        </p:txBody>
      </p:sp>
      <p:pic>
        <p:nvPicPr>
          <p:cNvPr id="26628" name="Bildobjekt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9375" y="-219075"/>
            <a:ext cx="9239250" cy="784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4"/>
          <p:cNvSpPr>
            <a:spLocks noGrp="1" noChangeArrowheads="1"/>
          </p:cNvSpPr>
          <p:nvPr>
            <p:ph type="dt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A13DA9F-161A-464D-8F41-8FF8AA439EA6}" type="datetime1">
              <a:rPr lang="sv-SE" smtClean="0"/>
              <a:pPr/>
              <a:t>2022-08-29</a:t>
            </a:fld>
            <a:endParaRPr lang="sv-SE" altLang="sv-SE" smtClean="0"/>
          </a:p>
        </p:txBody>
      </p:sp>
      <p:sp>
        <p:nvSpPr>
          <p:cNvPr id="27650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sv-SE" altLang="sv-SE" smtClean="0"/>
              <a:t>Krister Inde</a:t>
            </a:r>
          </a:p>
        </p:txBody>
      </p:sp>
      <p:sp>
        <p:nvSpPr>
          <p:cNvPr id="27651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FF18DBF-CE71-4D70-9DED-16E1DE9A76F4}" type="slidenum">
              <a:rPr lang="sv-SE" altLang="sv-SE" smtClean="0">
                <a:latin typeface="Arial" charset="0"/>
                <a:cs typeface="Arial" charset="0"/>
              </a:rPr>
              <a:pPr/>
              <a:t>11</a:t>
            </a:fld>
            <a:endParaRPr lang="sv-SE" altLang="sv-SE" smtClean="0">
              <a:latin typeface="Arial" charset="0"/>
              <a:cs typeface="Arial" charset="0"/>
            </a:endParaRPr>
          </a:p>
        </p:txBody>
      </p:sp>
      <p:sp>
        <p:nvSpPr>
          <p:cNvPr id="2765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11250"/>
            <a:ext cx="8229600" cy="1143000"/>
          </a:xfrm>
        </p:spPr>
        <p:txBody>
          <a:bodyPr/>
          <a:lstStyle/>
          <a:p>
            <a:pPr eaLnBrk="1" hangingPunct="1"/>
            <a:r>
              <a:rPr lang="sv-SE" altLang="sv-SE" sz="4000" b="1" smtClean="0"/>
              <a:t>Lobbying to Parliament and Minister of Transport </a:t>
            </a:r>
          </a:p>
        </p:txBody>
      </p:sp>
      <p:sp>
        <p:nvSpPr>
          <p:cNvPr id="276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040063"/>
            <a:ext cx="8229600" cy="2476500"/>
          </a:xfrm>
        </p:spPr>
        <p:txBody>
          <a:bodyPr/>
          <a:lstStyle/>
          <a:p>
            <a:pPr eaLnBrk="1" hangingPunct="1">
              <a:buFont typeface="Wingdings" pitchFamily="2" charset="2"/>
              <a:buChar char="§"/>
            </a:pPr>
            <a:r>
              <a:rPr lang="sv-SE" altLang="sv-SE" sz="2500" smtClean="0"/>
              <a:t>June 10, 2020 Parliament:Yes, We have to change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sv-SE" altLang="sv-SE" sz="2500" smtClean="0"/>
              <a:t>September, 2021 Government: Yes – we need driving tests on road and in simulators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sv-SE" altLang="sv-SE" sz="2500" smtClean="0"/>
              <a:t>September, 22, 2022: Sweidsh Transport Agency presents their new regulations….will be interesting</a:t>
            </a:r>
          </a:p>
        </p:txBody>
      </p:sp>
      <p:cxnSp>
        <p:nvCxnSpPr>
          <p:cNvPr id="4" name="Rak 3">
            <a:extLst>
              <a:ext uri="{FF2B5EF4-FFF2-40B4-BE49-F238E27FC236}"/>
            </a:extLst>
          </p:cNvPr>
          <p:cNvCxnSpPr/>
          <p:nvPr/>
        </p:nvCxnSpPr>
        <p:spPr>
          <a:xfrm>
            <a:off x="2178050" y="2608263"/>
            <a:ext cx="446405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4"/>
          <p:cNvSpPr>
            <a:spLocks noGrp="1" noChangeArrowheads="1"/>
          </p:cNvSpPr>
          <p:nvPr>
            <p:ph type="dt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0E89E03-2381-484B-A5A7-6E276C02C69A}" type="datetime1">
              <a:rPr lang="sv-SE" smtClean="0"/>
              <a:pPr/>
              <a:t>2022-08-29</a:t>
            </a:fld>
            <a:endParaRPr lang="sv-SE" altLang="sv-SE" smtClean="0"/>
          </a:p>
        </p:txBody>
      </p:sp>
      <p:sp>
        <p:nvSpPr>
          <p:cNvPr id="28674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sv-SE" altLang="sv-SE" smtClean="0"/>
              <a:t>Krister Inde</a:t>
            </a:r>
          </a:p>
        </p:txBody>
      </p:sp>
      <p:sp>
        <p:nvSpPr>
          <p:cNvPr id="28675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8C78DD3-DEE4-41F1-9394-7E68781BF36C}" type="slidenum">
              <a:rPr lang="sv-SE" altLang="sv-SE" smtClean="0">
                <a:latin typeface="Arial" charset="0"/>
                <a:cs typeface="Arial" charset="0"/>
              </a:rPr>
              <a:pPr/>
              <a:t>12</a:t>
            </a:fld>
            <a:endParaRPr lang="sv-SE" altLang="sv-SE" smtClean="0">
              <a:latin typeface="Arial" charset="0"/>
              <a:cs typeface="Arial" charset="0"/>
            </a:endParaRPr>
          </a:p>
        </p:txBody>
      </p:sp>
      <p:sp>
        <p:nvSpPr>
          <p:cNvPr id="2867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66800"/>
            <a:ext cx="8229600" cy="1143000"/>
          </a:xfrm>
        </p:spPr>
        <p:txBody>
          <a:bodyPr/>
          <a:lstStyle/>
          <a:p>
            <a:pPr eaLnBrk="1" hangingPunct="1"/>
            <a:r>
              <a:rPr lang="sv-SE" altLang="sv-SE" sz="4000" b="1" smtClean="0"/>
              <a:t/>
            </a:r>
            <a:br>
              <a:rPr lang="sv-SE" altLang="sv-SE" sz="4000" b="1" smtClean="0"/>
            </a:br>
            <a:r>
              <a:rPr lang="sv-SE" altLang="sv-SE" sz="4000" b="1" smtClean="0"/>
              <a:t/>
            </a:r>
            <a:br>
              <a:rPr lang="sv-SE" altLang="sv-SE" sz="4000" b="1" smtClean="0"/>
            </a:br>
            <a:r>
              <a:rPr lang="sv-SE" altLang="sv-SE" sz="4000" b="1" smtClean="0">
                <a:solidFill>
                  <a:schemeClr val="hlink"/>
                </a:solidFill>
              </a:rPr>
              <a:t>TWO PIONEERS!</a:t>
            </a:r>
            <a:r>
              <a:rPr lang="sv-SE" altLang="sv-SE" sz="4000" b="1" smtClean="0"/>
              <a:t/>
            </a:r>
            <a:br>
              <a:rPr lang="sv-SE" altLang="sv-SE" sz="4000" b="1" smtClean="0"/>
            </a:br>
            <a:r>
              <a:rPr lang="sv-SE" altLang="sv-SE" sz="4000" b="1" smtClean="0"/>
              <a:t/>
            </a:r>
            <a:br>
              <a:rPr lang="sv-SE" altLang="sv-SE" sz="4000" b="1" smtClean="0"/>
            </a:br>
            <a:endParaRPr lang="sv-SE" altLang="sv-SE" sz="4000" b="1" smtClean="0"/>
          </a:p>
        </p:txBody>
      </p:sp>
      <p:sp>
        <p:nvSpPr>
          <p:cNvPr id="28677" name="textruta 4"/>
          <p:cNvSpPr txBox="1">
            <a:spLocks noChangeArrowheads="1"/>
          </p:cNvSpPr>
          <p:nvPr/>
        </p:nvSpPr>
        <p:spPr bwMode="auto">
          <a:xfrm>
            <a:off x="1274763" y="2708275"/>
            <a:ext cx="6594475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v-SE" altLang="sv-SE" sz="2500"/>
              <a:t>In Sweden driving licenses are being revoked only from visual field examinations using Humphrey and/or Esterman tests. Two Swedish persons Helene and Magnus with low vision and visual field defects have legal Swedish driving licenses! How come?</a:t>
            </a:r>
            <a:endParaRPr lang="sv-SE" sz="2500"/>
          </a:p>
        </p:txBody>
      </p:sp>
      <p:cxnSp>
        <p:nvCxnSpPr>
          <p:cNvPr id="8" name="Rak 7">
            <a:extLst>
              <a:ext uri="{FF2B5EF4-FFF2-40B4-BE49-F238E27FC236}"/>
            </a:extLst>
          </p:cNvPr>
          <p:cNvCxnSpPr/>
          <p:nvPr/>
        </p:nvCxnSpPr>
        <p:spPr>
          <a:xfrm>
            <a:off x="2178050" y="2181225"/>
            <a:ext cx="446405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4"/>
          <p:cNvSpPr>
            <a:spLocks noGrp="1" noChangeArrowheads="1"/>
          </p:cNvSpPr>
          <p:nvPr>
            <p:ph type="dt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BBF00B7-40D4-441E-8C0D-166D6C7EFDF7}" type="datetime1">
              <a:rPr lang="sv-SE" smtClean="0"/>
              <a:pPr/>
              <a:t>2022-08-29</a:t>
            </a:fld>
            <a:endParaRPr lang="sv-SE" altLang="sv-SE" smtClean="0"/>
          </a:p>
        </p:txBody>
      </p:sp>
      <p:sp>
        <p:nvSpPr>
          <p:cNvPr id="29698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sv-SE" altLang="sv-SE" smtClean="0"/>
              <a:t>Krister Inde</a:t>
            </a:r>
          </a:p>
        </p:txBody>
      </p:sp>
      <p:sp>
        <p:nvSpPr>
          <p:cNvPr id="29699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AE18688-A23D-4B7D-9412-89A71B52B4D8}" type="slidenum">
              <a:rPr lang="sv-SE" altLang="sv-SE" smtClean="0">
                <a:latin typeface="Arial" charset="0"/>
                <a:cs typeface="Arial" charset="0"/>
              </a:rPr>
              <a:pPr/>
              <a:t>13</a:t>
            </a:fld>
            <a:endParaRPr lang="sv-SE" altLang="sv-SE" smtClean="0">
              <a:latin typeface="Arial" charset="0"/>
              <a:cs typeface="Arial" charset="0"/>
            </a:endParaRPr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8788"/>
            <a:ext cx="8229600" cy="1143000"/>
          </a:xfrm>
        </p:spPr>
        <p:txBody>
          <a:bodyPr/>
          <a:lstStyle/>
          <a:p>
            <a:pPr eaLnBrk="1" hangingPunct="1"/>
            <a:r>
              <a:rPr lang="sv-SE" altLang="sv-SE" b="1" smtClean="0">
                <a:solidFill>
                  <a:schemeClr val="hlink"/>
                </a:solidFill>
              </a:rPr>
              <a:t>MAGNUS FORSLUND</a:t>
            </a:r>
          </a:p>
        </p:txBody>
      </p:sp>
      <p:sp>
        <p:nvSpPr>
          <p:cNvPr id="297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103438"/>
            <a:ext cx="4906963" cy="4525962"/>
          </a:xfrm>
        </p:spPr>
        <p:txBody>
          <a:bodyPr/>
          <a:lstStyle/>
          <a:p>
            <a:pPr eaLnBrk="1" hangingPunct="1"/>
            <a:r>
              <a:rPr lang="sv-SE" altLang="sv-SE" sz="2000" smtClean="0"/>
              <a:t>Magnus Forslund got an exceptional license with VFD – Homonym Quadrantanopia up to the right</a:t>
            </a:r>
          </a:p>
          <a:p>
            <a:pPr eaLnBrk="1" hangingPunct="1"/>
            <a:r>
              <a:rPr lang="sv-SE" altLang="sv-SE" sz="2000" smtClean="0"/>
              <a:t>Extremely good scanning ability in with VISIOcoach in CTD</a:t>
            </a:r>
          </a:p>
          <a:p>
            <a:pPr eaLnBrk="1" hangingPunct="1"/>
            <a:r>
              <a:rPr lang="sv-SE" altLang="sv-SE" sz="2000" smtClean="0"/>
              <a:t>Perfect drvining tests in simulator CTD</a:t>
            </a:r>
          </a:p>
          <a:p>
            <a:pPr eaLnBrk="1" hangingPunct="1"/>
            <a:r>
              <a:rPr lang="sv-SE" altLang="sv-SE" sz="2000" smtClean="0"/>
              <a:t>Splendid driving test on road (Golden Standard)  in the Netherlands</a:t>
            </a:r>
          </a:p>
          <a:p>
            <a:pPr eaLnBrk="1" hangingPunct="1"/>
            <a:r>
              <a:rPr lang="sv-SE" altLang="sv-SE" sz="2000" smtClean="0"/>
              <a:t>40 years as a flying pilot.- now flight scurity officer with Transportstyrelsen</a:t>
            </a:r>
          </a:p>
          <a:p>
            <a:pPr eaLnBrk="1" hangingPunct="1"/>
            <a:r>
              <a:rPr lang="sv-SE" altLang="sv-SE" sz="2000" smtClean="0"/>
              <a:t>It took four years of fight!</a:t>
            </a:r>
          </a:p>
        </p:txBody>
      </p:sp>
      <p:cxnSp>
        <p:nvCxnSpPr>
          <p:cNvPr id="4" name="Rak 3">
            <a:extLst>
              <a:ext uri="{FF2B5EF4-FFF2-40B4-BE49-F238E27FC236}"/>
            </a:extLst>
          </p:cNvPr>
          <p:cNvCxnSpPr/>
          <p:nvPr/>
        </p:nvCxnSpPr>
        <p:spPr>
          <a:xfrm>
            <a:off x="2178050" y="1700213"/>
            <a:ext cx="446405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970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0063" y="2103438"/>
            <a:ext cx="3222625" cy="429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4"/>
          <p:cNvSpPr>
            <a:spLocks noGrp="1" noChangeArrowheads="1"/>
          </p:cNvSpPr>
          <p:nvPr>
            <p:ph type="dt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AEB0360-8352-4D80-BF0E-44AB47EF597E}" type="datetime1">
              <a:rPr lang="sv-SE" smtClean="0"/>
              <a:pPr/>
              <a:t>2022-08-29</a:t>
            </a:fld>
            <a:endParaRPr lang="sv-SE" altLang="sv-SE" smtClean="0"/>
          </a:p>
        </p:txBody>
      </p:sp>
      <p:sp>
        <p:nvSpPr>
          <p:cNvPr id="30722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sv-SE" altLang="sv-SE" smtClean="0"/>
              <a:t>Krister Inde</a:t>
            </a:r>
          </a:p>
        </p:txBody>
      </p:sp>
      <p:sp>
        <p:nvSpPr>
          <p:cNvPr id="30723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F0996C4-AAE9-4606-B184-11605DB63EE1}" type="slidenum">
              <a:rPr lang="sv-SE" altLang="sv-SE" smtClean="0">
                <a:latin typeface="Arial" charset="0"/>
                <a:cs typeface="Arial" charset="0"/>
              </a:rPr>
              <a:pPr/>
              <a:t>14</a:t>
            </a:fld>
            <a:endParaRPr lang="sv-SE" altLang="sv-SE" smtClean="0">
              <a:latin typeface="Arial" charset="0"/>
              <a:cs typeface="Arial" charset="0"/>
            </a:endParaRPr>
          </a:p>
        </p:txBody>
      </p:sp>
      <p:sp>
        <p:nvSpPr>
          <p:cNvPr id="307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altLang="sv-SE" b="1" smtClean="0">
                <a:solidFill>
                  <a:schemeClr val="hlink"/>
                </a:solidFill>
              </a:rPr>
              <a:t>HELENE BLAD</a:t>
            </a:r>
          </a:p>
        </p:txBody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47900"/>
            <a:ext cx="4114800" cy="4349750"/>
          </a:xfrm>
        </p:spPr>
        <p:txBody>
          <a:bodyPr/>
          <a:lstStyle/>
          <a:p>
            <a:pPr eaLnBrk="1" hangingPunct="1"/>
            <a:r>
              <a:rPr lang="sv-SE" altLang="sv-SE" sz="2000" smtClean="0"/>
              <a:t>Low vision BCVA 0,2/0,3</a:t>
            </a:r>
          </a:p>
          <a:p>
            <a:pPr eaLnBrk="1" hangingPunct="1"/>
            <a:r>
              <a:rPr lang="sv-SE" altLang="sv-SE" sz="2000" smtClean="0"/>
              <a:t>Driving lessons in NL as a residence</a:t>
            </a:r>
          </a:p>
          <a:p>
            <a:pPr eaLnBrk="1" hangingPunct="1"/>
            <a:r>
              <a:rPr lang="sv-SE" altLang="sv-SE" sz="2000" smtClean="0"/>
              <a:t>Dutch driving license with BTSa</a:t>
            </a:r>
          </a:p>
          <a:p>
            <a:pPr eaLnBrk="1" hangingPunct="1"/>
            <a:r>
              <a:rPr lang="sv-SE" altLang="sv-SE" sz="2000" smtClean="0"/>
              <a:t>Now Swedish driving license with BTS code in daylight</a:t>
            </a:r>
          </a:p>
          <a:p>
            <a:pPr eaLnBrk="1" hangingPunct="1"/>
            <a:r>
              <a:rPr lang="sv-SE" altLang="sv-SE" sz="2000" smtClean="0"/>
              <a:t>Applies for BTS license all day</a:t>
            </a:r>
          </a:p>
          <a:p>
            <a:pPr eaLnBrk="1" hangingPunct="1"/>
            <a:r>
              <a:rPr lang="sv-SE" altLang="sv-SE" sz="2000" smtClean="0"/>
              <a:t>Medical doctor Stockholm</a:t>
            </a:r>
          </a:p>
        </p:txBody>
      </p:sp>
      <p:cxnSp>
        <p:nvCxnSpPr>
          <p:cNvPr id="6" name="Rak 5">
            <a:extLst>
              <a:ext uri="{FF2B5EF4-FFF2-40B4-BE49-F238E27FC236}"/>
            </a:extLst>
          </p:cNvPr>
          <p:cNvCxnSpPr/>
          <p:nvPr/>
        </p:nvCxnSpPr>
        <p:spPr>
          <a:xfrm>
            <a:off x="2178050" y="1700213"/>
            <a:ext cx="446405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0727" name="Picture 4"/>
          <p:cNvPicPr>
            <a:picLocks noChangeAspect="1" noChangeArrowheads="1"/>
          </p:cNvPicPr>
          <p:nvPr/>
        </p:nvPicPr>
        <p:blipFill>
          <a:blip r:embed="rId2"/>
          <a:srcRect l="1479" r="53818"/>
          <a:stretch>
            <a:fillRect/>
          </a:stretch>
        </p:blipFill>
        <p:spPr bwMode="auto">
          <a:xfrm>
            <a:off x="5375275" y="2247900"/>
            <a:ext cx="3341688" cy="420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4"/>
          <p:cNvSpPr>
            <a:spLocks noGrp="1" noChangeArrowheads="1"/>
          </p:cNvSpPr>
          <p:nvPr>
            <p:ph type="dt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FBB64D4-6BCB-4C3B-AB52-C942CF0A131C}" type="datetime1">
              <a:rPr lang="sv-SE" smtClean="0"/>
              <a:pPr/>
              <a:t>2022-08-29</a:t>
            </a:fld>
            <a:endParaRPr lang="sv-SE" altLang="sv-SE" smtClean="0"/>
          </a:p>
        </p:txBody>
      </p:sp>
      <p:sp>
        <p:nvSpPr>
          <p:cNvPr id="31746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sv-SE" altLang="sv-SE" smtClean="0"/>
              <a:t>Krister Inde</a:t>
            </a:r>
          </a:p>
        </p:txBody>
      </p:sp>
      <p:sp>
        <p:nvSpPr>
          <p:cNvPr id="31747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927B7D5-96DA-4F1F-830D-669A6848F320}" type="slidenum">
              <a:rPr lang="sv-SE" altLang="sv-SE" smtClean="0">
                <a:latin typeface="Arial" charset="0"/>
                <a:cs typeface="Arial" charset="0"/>
              </a:rPr>
              <a:pPr/>
              <a:t>15</a:t>
            </a:fld>
            <a:endParaRPr lang="sv-SE" altLang="sv-SE" smtClean="0">
              <a:latin typeface="Arial" charset="0"/>
              <a:cs typeface="Arial" charset="0"/>
            </a:endParaRPr>
          </a:p>
        </p:txBody>
      </p:sp>
      <p:sp>
        <p:nvSpPr>
          <p:cNvPr id="317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sv-SE" smtClean="0"/>
          </a:p>
        </p:txBody>
      </p:sp>
      <p:sp>
        <p:nvSpPr>
          <p:cNvPr id="3174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mtClean="0"/>
              <a:t>September, 22 2022</a:t>
            </a:r>
          </a:p>
          <a:p>
            <a:endParaRPr lang="sv-SE" smtClean="0"/>
          </a:p>
          <a:p>
            <a:r>
              <a:rPr lang="sv-SE" smtClean="0"/>
              <a:t>First presentation of new rules replacing TSFS 2010:125 will be presented to the patient orgainsations</a:t>
            </a:r>
          </a:p>
          <a:p>
            <a:endParaRPr lang="sv-SE" smtClean="0"/>
          </a:p>
          <a:p>
            <a:r>
              <a:rPr lang="sv-SE" smtClean="0"/>
              <a:t>He or she who lives will see…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4"/>
          <p:cNvSpPr>
            <a:spLocks noGrp="1" noChangeArrowheads="1"/>
          </p:cNvSpPr>
          <p:nvPr>
            <p:ph type="dt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E93655F-DC51-44C8-97AE-167B2BAAE8D7}" type="datetime1">
              <a:rPr lang="sv-SE" smtClean="0"/>
              <a:pPr/>
              <a:t>2022-08-29</a:t>
            </a:fld>
            <a:endParaRPr lang="sv-SE" altLang="sv-SE" smtClean="0"/>
          </a:p>
        </p:txBody>
      </p:sp>
      <p:sp>
        <p:nvSpPr>
          <p:cNvPr id="15362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sv-SE" altLang="sv-SE" smtClean="0"/>
              <a:t>Krister Inde</a:t>
            </a:r>
          </a:p>
        </p:txBody>
      </p:sp>
      <p:sp>
        <p:nvSpPr>
          <p:cNvPr id="15363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E8FC6A7-B573-432D-992F-43DB825E7884}" type="slidenum">
              <a:rPr lang="sv-SE" altLang="sv-SE" smtClean="0">
                <a:latin typeface="Arial" charset="0"/>
                <a:cs typeface="Arial" charset="0"/>
              </a:rPr>
              <a:pPr/>
              <a:t>2</a:t>
            </a:fld>
            <a:endParaRPr lang="sv-SE" altLang="sv-SE" smtClean="0">
              <a:latin typeface="Arial" charset="0"/>
              <a:cs typeface="Arial" charset="0"/>
            </a:endParaRPr>
          </a:p>
        </p:txBody>
      </p:sp>
      <p:sp>
        <p:nvSpPr>
          <p:cNvPr id="1536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493838"/>
            <a:ext cx="7772400" cy="1470025"/>
          </a:xfrm>
        </p:spPr>
        <p:txBody>
          <a:bodyPr anchor="ctr"/>
          <a:lstStyle/>
          <a:p>
            <a:pPr eaLnBrk="1" hangingPunct="1"/>
            <a:r>
              <a:rPr lang="sv-SE" altLang="sv-SE" sz="4400" b="1" smtClean="0"/>
              <a:t>Vision and driving in Scandinavia </a:t>
            </a:r>
          </a:p>
        </p:txBody>
      </p:sp>
      <p:sp>
        <p:nvSpPr>
          <p:cNvPr id="1536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662363"/>
            <a:ext cx="6400800" cy="1752600"/>
          </a:xfrm>
        </p:spPr>
        <p:txBody>
          <a:bodyPr/>
          <a:lstStyle/>
          <a:p>
            <a:pPr eaLnBrk="1" hangingPunct="1"/>
            <a:r>
              <a:rPr lang="sv-SE" altLang="sv-SE" sz="2800" smtClean="0"/>
              <a:t>Introducing a new field in vision rehabilitation after stroke, glaucoma and diabetes – and low vision</a:t>
            </a:r>
          </a:p>
        </p:txBody>
      </p:sp>
      <p:cxnSp>
        <p:nvCxnSpPr>
          <p:cNvPr id="5" name="Rak 4">
            <a:extLst>
              <a:ext uri="{FF2B5EF4-FFF2-40B4-BE49-F238E27FC236}"/>
            </a:extLst>
          </p:cNvPr>
          <p:cNvCxnSpPr/>
          <p:nvPr/>
        </p:nvCxnSpPr>
        <p:spPr>
          <a:xfrm>
            <a:off x="2484438" y="3213100"/>
            <a:ext cx="446405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4"/>
          <p:cNvSpPr>
            <a:spLocks noGrp="1" noChangeArrowheads="1"/>
          </p:cNvSpPr>
          <p:nvPr>
            <p:ph type="dt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A393ACA-D1EB-41E5-81D4-C96242FA92AA}" type="datetime1">
              <a:rPr lang="sv-SE" smtClean="0"/>
              <a:pPr/>
              <a:t>2022-08-29</a:t>
            </a:fld>
            <a:endParaRPr lang="sv-SE" altLang="sv-SE" smtClean="0"/>
          </a:p>
        </p:txBody>
      </p:sp>
      <p:sp>
        <p:nvSpPr>
          <p:cNvPr id="16386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sv-SE" altLang="sv-SE" smtClean="0"/>
              <a:t>Krister Inde</a:t>
            </a:r>
          </a:p>
        </p:txBody>
      </p:sp>
      <p:sp>
        <p:nvSpPr>
          <p:cNvPr id="16387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B332A30-4F66-47CF-8027-976CF092EF0D}" type="slidenum">
              <a:rPr lang="sv-SE" altLang="sv-SE" smtClean="0">
                <a:latin typeface="Arial" charset="0"/>
                <a:cs typeface="Arial" charset="0"/>
              </a:rPr>
              <a:pPr/>
              <a:t>3</a:t>
            </a:fld>
            <a:endParaRPr lang="sv-SE" altLang="sv-SE" smtClean="0">
              <a:latin typeface="Arial" charset="0"/>
              <a:cs typeface="Arial" charset="0"/>
            </a:endParaRPr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749425"/>
            <a:ext cx="8229600" cy="1143000"/>
          </a:xfrm>
        </p:spPr>
        <p:txBody>
          <a:bodyPr/>
          <a:lstStyle/>
          <a:p>
            <a:pPr eaLnBrk="1" hangingPunct="1"/>
            <a:r>
              <a:rPr lang="sv-SE" altLang="sv-SE" b="1" smtClean="0"/>
              <a:t>The Role Model of Europe</a:t>
            </a:r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524250"/>
            <a:ext cx="8229600" cy="1541463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sv-SE" altLang="sv-SE" smtClean="0"/>
              <a:t>The Dutch methods are functional and according to the EU Directive</a:t>
            </a:r>
          </a:p>
          <a:p>
            <a:pPr marL="0" indent="0" algn="ctr" eaLnBrk="1" hangingPunct="1">
              <a:buFontTx/>
              <a:buNone/>
            </a:pPr>
            <a:endParaRPr lang="sv-SE" altLang="sv-SE" smtClean="0"/>
          </a:p>
          <a:p>
            <a:pPr marL="0" indent="0" algn="ctr" eaLnBrk="1" hangingPunct="1">
              <a:buFontTx/>
              <a:buNone/>
            </a:pPr>
            <a:r>
              <a:rPr lang="sv-SE" altLang="sv-SE" i="1" smtClean="0"/>
              <a:t>   </a:t>
            </a:r>
          </a:p>
        </p:txBody>
      </p:sp>
      <p:sp>
        <p:nvSpPr>
          <p:cNvPr id="16390" name="textruta 4"/>
          <p:cNvSpPr txBox="1">
            <a:spLocks noChangeArrowheads="1"/>
          </p:cNvSpPr>
          <p:nvPr/>
        </p:nvSpPr>
        <p:spPr bwMode="auto">
          <a:xfrm>
            <a:off x="1282700" y="4940300"/>
            <a:ext cx="65786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v-SE" altLang="sv-SE" sz="2000" i="1"/>
              <a:t>”Access to a Driving License should be</a:t>
            </a:r>
          </a:p>
          <a:p>
            <a:pPr algn="ctr"/>
            <a:r>
              <a:rPr lang="sv-SE" altLang="sv-SE" sz="2000" i="1"/>
              <a:t>estimated from a profound medical examination in conjunction with a pratical driving test”</a:t>
            </a:r>
          </a:p>
        </p:txBody>
      </p:sp>
      <p:cxnSp>
        <p:nvCxnSpPr>
          <p:cNvPr id="7" name="Rak 6">
            <a:extLst>
              <a:ext uri="{FF2B5EF4-FFF2-40B4-BE49-F238E27FC236}"/>
            </a:extLst>
          </p:cNvPr>
          <p:cNvCxnSpPr/>
          <p:nvPr/>
        </p:nvCxnSpPr>
        <p:spPr>
          <a:xfrm>
            <a:off x="2484438" y="3141663"/>
            <a:ext cx="446405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4"/>
          <p:cNvSpPr>
            <a:spLocks noGrp="1" noChangeArrowheads="1"/>
          </p:cNvSpPr>
          <p:nvPr>
            <p:ph type="dt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88FBDC1-0D07-4DDA-83D7-6BBACC9AA7DC}" type="datetime1">
              <a:rPr lang="sv-SE" smtClean="0"/>
              <a:pPr/>
              <a:t>2022-08-29</a:t>
            </a:fld>
            <a:endParaRPr lang="sv-SE" altLang="sv-SE" smtClean="0"/>
          </a:p>
        </p:txBody>
      </p:sp>
      <p:sp>
        <p:nvSpPr>
          <p:cNvPr id="17410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sv-SE" altLang="sv-SE" smtClean="0"/>
              <a:t>Krister Inde</a:t>
            </a:r>
          </a:p>
        </p:txBody>
      </p:sp>
      <p:sp>
        <p:nvSpPr>
          <p:cNvPr id="17411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B3A6D89-680B-4B35-80B4-F53B34534124}" type="slidenum">
              <a:rPr lang="sv-SE" altLang="sv-SE" smtClean="0">
                <a:latin typeface="Arial" charset="0"/>
                <a:cs typeface="Arial" charset="0"/>
              </a:rPr>
              <a:pPr/>
              <a:t>4</a:t>
            </a:fld>
            <a:endParaRPr lang="sv-SE" altLang="sv-SE" smtClean="0">
              <a:latin typeface="Arial" charset="0"/>
              <a:cs typeface="Arial" charset="0"/>
            </a:endParaRPr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57213"/>
            <a:ext cx="8229600" cy="1143000"/>
          </a:xfrm>
        </p:spPr>
        <p:txBody>
          <a:bodyPr/>
          <a:lstStyle/>
          <a:p>
            <a:pPr eaLnBrk="1" hangingPunct="1"/>
            <a:r>
              <a:rPr lang="sv-SE" altLang="sv-SE" sz="4000" b="1" smtClean="0"/>
              <a:t>Auto &amp; Mobility </a:t>
            </a:r>
            <a:br>
              <a:rPr lang="sv-SE" altLang="sv-SE" sz="4000" b="1" smtClean="0"/>
            </a:br>
            <a:r>
              <a:rPr lang="sv-SE" altLang="sv-SE" sz="4000" b="1" smtClean="0"/>
              <a:t>ROYAL DUTCH VISIO NL</a:t>
            </a:r>
          </a:p>
        </p:txBody>
      </p:sp>
      <p:sp>
        <p:nvSpPr>
          <p:cNvPr id="2" name="Rectangle 3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2565400"/>
            <a:ext cx="8229600" cy="4525963"/>
          </a:xfrm>
          <a:noFill/>
          <a:ln/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Tx/>
              <a:buNone/>
              <a:defRPr/>
            </a:pPr>
            <a:r>
              <a:rPr lang="sv-SE" altLang="sv-SE" dirty="0"/>
              <a:t> _  ___ </a:t>
            </a:r>
            <a:r>
              <a:rPr lang="sv-SE" altLang="sv-SE" dirty="0" err="1"/>
              <a:t> ____</a:t>
            </a:r>
            <a:r>
              <a:rPr lang="sv-SE" altLang="sv-SE" dirty="0"/>
              <a:t> </a:t>
            </a:r>
            <a:r>
              <a:rPr lang="sv-SE" altLang="sv-SE" dirty="0" err="1"/>
              <a:t> ______</a:t>
            </a:r>
            <a:r>
              <a:rPr lang="sv-SE" altLang="sv-SE" dirty="0"/>
              <a:t> __ __ ___________ </a:t>
            </a:r>
            <a:r>
              <a:rPr lang="sv-SE" altLang="sv-SE" dirty="0" err="1"/>
              <a:t>_____</a:t>
            </a:r>
            <a:r>
              <a:rPr lang="sv-SE" altLang="sv-SE" dirty="0"/>
              <a:t> </a:t>
            </a:r>
            <a:r>
              <a:rPr lang="sv-SE" altLang="sv-SE" dirty="0" err="1"/>
              <a:t>__</a:t>
            </a:r>
            <a:r>
              <a:rPr lang="sv-SE" altLang="sv-SE" dirty="0"/>
              <a:t> </a:t>
            </a:r>
            <a:r>
              <a:rPr lang="sv-SE" altLang="sv-SE" dirty="0" err="1"/>
              <a:t>______</a:t>
            </a:r>
            <a:r>
              <a:rPr lang="sv-SE" altLang="sv-SE" dirty="0"/>
              <a:t> ___ ____ __ </a:t>
            </a:r>
            <a:r>
              <a:rPr lang="sv-SE" altLang="sv-SE" dirty="0" err="1"/>
              <a:t>__</a:t>
            </a:r>
            <a:r>
              <a:rPr lang="sv-SE" altLang="sv-SE" dirty="0"/>
              <a:t>  ___ </a:t>
            </a:r>
            <a:r>
              <a:rPr lang="sv-SE" altLang="sv-SE" dirty="0" err="1"/>
              <a:t>____</a:t>
            </a:r>
            <a:r>
              <a:rPr lang="sv-SE" altLang="sv-SE" dirty="0"/>
              <a:t> </a:t>
            </a:r>
            <a:r>
              <a:rPr lang="sv-SE" altLang="sv-SE" dirty="0" err="1"/>
              <a:t>______</a:t>
            </a:r>
            <a:r>
              <a:rPr lang="sv-SE" altLang="sv-SE" dirty="0"/>
              <a:t> </a:t>
            </a:r>
          </a:p>
          <a:p>
            <a:pPr algn="ctr" eaLnBrk="1" hangingPunct="1">
              <a:lnSpc>
                <a:spcPct val="90000"/>
              </a:lnSpc>
              <a:defRPr/>
            </a:pPr>
            <a:endParaRPr lang="sv-SE" altLang="sv-SE" dirty="0"/>
          </a:p>
          <a:p>
            <a:pPr marL="0" indent="0" algn="ctr" eaLnBrk="1" hangingPunct="1">
              <a:lnSpc>
                <a:spcPct val="90000"/>
              </a:lnSpc>
              <a:buFontTx/>
              <a:buNone/>
              <a:defRPr/>
            </a:pPr>
            <a:r>
              <a:rPr lang="sv-SE" altLang="sv-SE" sz="2400" i="1" dirty="0"/>
              <a:t>                                                                                                                                  </a:t>
            </a:r>
            <a:r>
              <a:rPr lang="sv-SE" altLang="sv-SE" sz="2400" dirty="0"/>
              <a:t>  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565400"/>
            <a:ext cx="8229600" cy="4525963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Tx/>
              <a:buNone/>
              <a:defRPr/>
            </a:pPr>
            <a:r>
              <a:rPr lang="sv-SE" altLang="sv-SE" dirty="0"/>
              <a:t>Dr Bart </a:t>
            </a:r>
            <a:r>
              <a:rPr lang="sv-SE" altLang="sv-SE" dirty="0" err="1"/>
              <a:t>Melis</a:t>
            </a:r>
            <a:r>
              <a:rPr lang="sv-SE" altLang="sv-SE" dirty="0"/>
              <a:t> </a:t>
            </a:r>
            <a:r>
              <a:rPr lang="sv-SE" altLang="sv-SE" dirty="0" err="1"/>
              <a:t>Dankers</a:t>
            </a:r>
            <a:r>
              <a:rPr lang="sv-SE" altLang="sv-SE" dirty="0"/>
              <a:t> is my inspiration </a:t>
            </a:r>
            <a:r>
              <a:rPr lang="sv-SE" altLang="sv-SE" dirty="0" err="1"/>
              <a:t>since</a:t>
            </a:r>
            <a:r>
              <a:rPr lang="sv-SE" altLang="sv-SE" dirty="0"/>
              <a:t> </a:t>
            </a:r>
            <a:r>
              <a:rPr lang="sv-SE" altLang="sv-SE" dirty="0" err="1"/>
              <a:t>he</a:t>
            </a:r>
            <a:r>
              <a:rPr lang="sv-SE" altLang="sv-SE" dirty="0"/>
              <a:t> </a:t>
            </a:r>
            <a:r>
              <a:rPr lang="sv-SE" altLang="sv-SE" dirty="0" err="1"/>
              <a:t>claims</a:t>
            </a:r>
            <a:r>
              <a:rPr lang="sv-SE" altLang="sv-SE" dirty="0"/>
              <a:t> the same as </a:t>
            </a:r>
            <a:r>
              <a:rPr lang="sv-SE" altLang="sv-SE" dirty="0" err="1"/>
              <a:t>me</a:t>
            </a:r>
            <a:r>
              <a:rPr lang="sv-SE" altLang="sv-SE" dirty="0"/>
              <a:t> </a:t>
            </a:r>
            <a:br>
              <a:rPr lang="sv-SE" altLang="sv-SE" dirty="0"/>
            </a:br>
            <a:r>
              <a:rPr lang="sv-SE" altLang="sv-SE" dirty="0"/>
              <a:t>and </a:t>
            </a:r>
            <a:r>
              <a:rPr lang="sv-SE" altLang="sv-SE" dirty="0" err="1"/>
              <a:t>many</a:t>
            </a:r>
            <a:r>
              <a:rPr lang="sv-SE" altLang="sv-SE" dirty="0"/>
              <a:t> </a:t>
            </a:r>
            <a:r>
              <a:rPr lang="sv-SE" altLang="sv-SE" dirty="0" err="1"/>
              <a:t>others</a:t>
            </a:r>
            <a:r>
              <a:rPr lang="sv-SE" altLang="sv-SE" dirty="0"/>
              <a:t>:</a:t>
            </a:r>
          </a:p>
          <a:p>
            <a:pPr algn="ctr" eaLnBrk="1" hangingPunct="1">
              <a:lnSpc>
                <a:spcPct val="90000"/>
              </a:lnSpc>
              <a:defRPr/>
            </a:pPr>
            <a:endParaRPr lang="sv-SE" altLang="sv-SE" dirty="0"/>
          </a:p>
          <a:p>
            <a:pPr marL="0" indent="0" algn="ctr" eaLnBrk="1" hangingPunct="1">
              <a:lnSpc>
                <a:spcPct val="90000"/>
              </a:lnSpc>
              <a:buFontTx/>
              <a:buNone/>
              <a:defRPr/>
            </a:pPr>
            <a:r>
              <a:rPr lang="sv-SE" altLang="sv-SE" sz="2400" i="1" dirty="0"/>
              <a:t>”IT IS NOT POSSIBLE TO PREDICT SAFE DRIVING ONLY FROM A MEDICAL EXAMINATION OR VISUAL FEILD ASSESSMENTS WITH HUMPHREY AND ESTERMAN</a:t>
            </a:r>
            <a:r>
              <a:rPr lang="sv-SE" altLang="sv-SE" sz="2400" dirty="0"/>
              <a:t>."</a:t>
            </a:r>
          </a:p>
        </p:txBody>
      </p:sp>
      <p:cxnSp>
        <p:nvCxnSpPr>
          <p:cNvPr id="4" name="Rak 3">
            <a:extLst>
              <a:ext uri="{FF2B5EF4-FFF2-40B4-BE49-F238E27FC236}"/>
            </a:extLst>
          </p:cNvPr>
          <p:cNvCxnSpPr/>
          <p:nvPr/>
        </p:nvCxnSpPr>
        <p:spPr>
          <a:xfrm>
            <a:off x="2484438" y="2133600"/>
            <a:ext cx="446405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4"/>
          <p:cNvSpPr>
            <a:spLocks noGrp="1" noChangeArrowheads="1"/>
          </p:cNvSpPr>
          <p:nvPr>
            <p:ph type="dt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C8AAAFA-362B-4860-A317-E8B9E27E2827}" type="datetime1">
              <a:rPr lang="sv-SE" smtClean="0"/>
              <a:pPr/>
              <a:t>2022-08-29</a:t>
            </a:fld>
            <a:endParaRPr lang="sv-SE" altLang="sv-SE" smtClean="0"/>
          </a:p>
        </p:txBody>
      </p:sp>
      <p:sp>
        <p:nvSpPr>
          <p:cNvPr id="18434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sv-SE" altLang="sv-SE" smtClean="0"/>
              <a:t>Krister Inde</a:t>
            </a:r>
          </a:p>
        </p:txBody>
      </p:sp>
      <p:sp>
        <p:nvSpPr>
          <p:cNvPr id="18435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2099984-A655-4F3D-8664-374A3F2702E9}" type="slidenum">
              <a:rPr lang="sv-SE" altLang="sv-SE" smtClean="0">
                <a:latin typeface="Arial" charset="0"/>
                <a:cs typeface="Arial" charset="0"/>
              </a:rPr>
              <a:pPr/>
              <a:t>5</a:t>
            </a:fld>
            <a:endParaRPr lang="sv-SE" altLang="sv-SE" smtClean="0">
              <a:latin typeface="Arial" charset="0"/>
              <a:cs typeface="Arial" charset="0"/>
            </a:endParaRPr>
          </a:p>
        </p:txBody>
      </p:sp>
      <p:sp>
        <p:nvSpPr>
          <p:cNvPr id="1843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23875" y="425450"/>
            <a:ext cx="7772400" cy="1844675"/>
          </a:xfrm>
        </p:spPr>
        <p:txBody>
          <a:bodyPr lIns="0" tIns="0" rIns="0" bIns="0" anchor="t"/>
          <a:lstStyle/>
          <a:p>
            <a:pPr eaLnBrk="1" hangingPunct="1">
              <a:lnSpc>
                <a:spcPct val="125000"/>
              </a:lnSpc>
            </a:pPr>
            <a:r>
              <a:rPr lang="nl-NL" altLang="sv-SE" sz="4700" b="1" smtClean="0"/>
              <a:t>Project BTS 2004 - 2007	</a:t>
            </a:r>
          </a:p>
        </p:txBody>
      </p:sp>
      <p:sp>
        <p:nvSpPr>
          <p:cNvPr id="18437" name="Text Box 3"/>
          <p:cNvSpPr txBox="1">
            <a:spLocks noChangeArrowheads="1"/>
          </p:cNvSpPr>
          <p:nvPr/>
        </p:nvSpPr>
        <p:spPr bwMode="auto">
          <a:xfrm>
            <a:off x="539750" y="2871788"/>
            <a:ext cx="7788275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61950" indent="-361950" eaLnBrk="0" hangingPunct="0">
              <a:lnSpc>
                <a:spcPct val="125000"/>
              </a:lnSpc>
              <a:buFont typeface="Wingdings" pitchFamily="2" charset="2"/>
              <a:buChar char="§"/>
            </a:pPr>
            <a:r>
              <a:rPr lang="en-GB" altLang="sv-SE" sz="2000">
                <a:latin typeface="Verdana" pitchFamily="34" charset="0"/>
                <a:ea typeface="ＭＳ Ｐゴシック" pitchFamily="34" charset="-128"/>
              </a:rPr>
              <a:t>Inclusion: 0.16 &lt;= BBCVA &lt; 0.5</a:t>
            </a:r>
          </a:p>
          <a:p>
            <a:pPr marL="361950" indent="-361950" eaLnBrk="0" hangingPunct="0">
              <a:lnSpc>
                <a:spcPct val="125000"/>
              </a:lnSpc>
              <a:buFont typeface="Wingdings" pitchFamily="2" charset="2"/>
              <a:buChar char="§"/>
            </a:pPr>
            <a:r>
              <a:rPr lang="en-GB" altLang="sv-SE" sz="2000">
                <a:latin typeface="Verdana" pitchFamily="34" charset="0"/>
                <a:ea typeface="ＭＳ Ｐゴシック" pitchFamily="34" charset="-128"/>
              </a:rPr>
              <a:t>BTS-programme: </a:t>
            </a:r>
          </a:p>
          <a:p>
            <a:pPr marL="809625" lvl="1" indent="-252413" eaLnBrk="0" hangingPunct="0">
              <a:lnSpc>
                <a:spcPct val="125000"/>
              </a:lnSpc>
              <a:buFont typeface="Wingdings" pitchFamily="2" charset="2"/>
              <a:buChar char="Ø"/>
            </a:pPr>
            <a:r>
              <a:rPr lang="en-GB" altLang="sv-SE" sz="2000">
                <a:latin typeface="Verdana" pitchFamily="34" charset="0"/>
                <a:ea typeface="ＭＳ Ｐゴシック" pitchFamily="34" charset="-128"/>
              </a:rPr>
              <a:t>assessment day </a:t>
            </a:r>
          </a:p>
          <a:p>
            <a:pPr marL="809625" lvl="1" indent="-252413" eaLnBrk="0" hangingPunct="0">
              <a:lnSpc>
                <a:spcPct val="125000"/>
              </a:lnSpc>
              <a:buFont typeface="Wingdings" pitchFamily="2" charset="2"/>
              <a:buChar char="Ø"/>
            </a:pPr>
            <a:r>
              <a:rPr lang="en-GB" altLang="sv-SE" sz="2000">
                <a:latin typeface="Verdana" pitchFamily="34" charset="0"/>
                <a:ea typeface="ＭＳ Ｐゴシック" pitchFamily="34" charset="-128"/>
              </a:rPr>
              <a:t>fitting BTS			    [optometrist]</a:t>
            </a:r>
          </a:p>
          <a:p>
            <a:pPr marL="809625" lvl="1" indent="-252413" eaLnBrk="0" hangingPunct="0">
              <a:lnSpc>
                <a:spcPct val="125000"/>
              </a:lnSpc>
              <a:buFont typeface="Wingdings" pitchFamily="2" charset="2"/>
              <a:buChar char="Ø"/>
            </a:pPr>
            <a:r>
              <a:rPr lang="en-GB" altLang="sv-SE" sz="2000">
                <a:latin typeface="Verdana" pitchFamily="34" charset="0"/>
                <a:ea typeface="ＭＳ Ｐゴシック" pitchFamily="34" charset="-128"/>
              </a:rPr>
              <a:t>O&amp;M-training 4 x 3 hours	    [O&amp;M-trainer]</a:t>
            </a:r>
          </a:p>
          <a:p>
            <a:pPr marL="809625" lvl="1" indent="-252413" eaLnBrk="0" hangingPunct="0">
              <a:lnSpc>
                <a:spcPct val="125000"/>
              </a:lnSpc>
              <a:buFont typeface="Wingdings" pitchFamily="2" charset="2"/>
              <a:buChar char="Ø"/>
            </a:pPr>
            <a:r>
              <a:rPr lang="en-GB" altLang="sv-SE" sz="2000">
                <a:latin typeface="Verdana" pitchFamily="34" charset="0"/>
                <a:ea typeface="ＭＳ Ｐゴシック" pitchFamily="34" charset="-128"/>
              </a:rPr>
              <a:t>driving lessons			    [driving instructor]</a:t>
            </a:r>
          </a:p>
          <a:p>
            <a:pPr marL="809625" lvl="1" indent="-252413" eaLnBrk="0" hangingPunct="0">
              <a:lnSpc>
                <a:spcPct val="125000"/>
              </a:lnSpc>
              <a:buFont typeface="Wingdings" pitchFamily="2" charset="2"/>
              <a:buChar char="Ø"/>
            </a:pPr>
            <a:r>
              <a:rPr lang="en-GB" altLang="sv-SE" sz="2000">
                <a:latin typeface="Verdana" pitchFamily="34" charset="0"/>
                <a:ea typeface="ＭＳ Ｐゴシック" pitchFamily="34" charset="-128"/>
              </a:rPr>
              <a:t>practical fitness to drive test	    [CBR]</a:t>
            </a:r>
          </a:p>
          <a:p>
            <a:pPr marL="361950" indent="-361950" eaLnBrk="0" hangingPunct="0">
              <a:lnSpc>
                <a:spcPct val="125000"/>
              </a:lnSpc>
              <a:buFont typeface="Wingdings" pitchFamily="2" charset="2"/>
              <a:buChar char="§"/>
            </a:pPr>
            <a:r>
              <a:rPr lang="en-GB" altLang="sv-SE" sz="2000">
                <a:latin typeface="Verdana" pitchFamily="34" charset="0"/>
                <a:ea typeface="ＭＳ Ｐゴシック" pitchFamily="34" charset="-128"/>
              </a:rPr>
              <a:t>Nystagmus included since 2013</a:t>
            </a:r>
          </a:p>
          <a:p>
            <a:pPr marL="361950" indent="-361950" eaLnBrk="0" hangingPunct="0">
              <a:lnSpc>
                <a:spcPct val="125000"/>
              </a:lnSpc>
            </a:pPr>
            <a:endParaRPr lang="en-GB" altLang="sv-SE" sz="2000"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18438" name="Rectangle 4"/>
          <p:cNvSpPr>
            <a:spLocks noChangeArrowheads="1"/>
          </p:cNvSpPr>
          <p:nvPr/>
        </p:nvSpPr>
        <p:spPr bwMode="auto">
          <a:xfrm>
            <a:off x="512763" y="1893888"/>
            <a:ext cx="6153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1" tIns="45716" rIns="91431" bIns="45716">
            <a:spAutoFit/>
          </a:bodyPr>
          <a:lstStyle/>
          <a:p>
            <a:pPr eaLnBrk="0" hangingPunct="0"/>
            <a:r>
              <a:rPr lang="nl-NL" altLang="sv-SE" sz="2000" i="1">
                <a:latin typeface="Verdana" pitchFamily="34" charset="0"/>
                <a:ea typeface="ＭＳ Ｐゴシック" pitchFamily="34" charset="-128"/>
              </a:rPr>
              <a:t>[Visual Impairment Research, 2008, 10: 1-6]</a:t>
            </a:r>
          </a:p>
          <a:p>
            <a:pPr eaLnBrk="0" hangingPunct="0"/>
            <a:r>
              <a:rPr lang="nl-NL" altLang="sv-SE" sz="2000" i="1">
                <a:latin typeface="Verdana" pitchFamily="34" charset="0"/>
              </a:rPr>
              <a:t>[Visual Impairment Research, 2008, 10: 7-22]</a:t>
            </a:r>
          </a:p>
        </p:txBody>
      </p:sp>
      <p:cxnSp>
        <p:nvCxnSpPr>
          <p:cNvPr id="4" name="Rak 3">
            <a:extLst>
              <a:ext uri="{FF2B5EF4-FFF2-40B4-BE49-F238E27FC236}"/>
            </a:extLst>
          </p:cNvPr>
          <p:cNvCxnSpPr/>
          <p:nvPr/>
        </p:nvCxnSpPr>
        <p:spPr>
          <a:xfrm>
            <a:off x="2178050" y="1557338"/>
            <a:ext cx="446405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4"/>
          <p:cNvSpPr>
            <a:spLocks noGrp="1" noChangeArrowheads="1"/>
          </p:cNvSpPr>
          <p:nvPr>
            <p:ph type="dt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2AF40ED-7FA1-4C7D-BB7F-27909C78DBDD}" type="datetime1">
              <a:rPr lang="sv-SE" smtClean="0"/>
              <a:pPr/>
              <a:t>2022-08-29</a:t>
            </a:fld>
            <a:endParaRPr lang="sv-SE" altLang="sv-SE" smtClean="0"/>
          </a:p>
        </p:txBody>
      </p:sp>
      <p:sp>
        <p:nvSpPr>
          <p:cNvPr id="20482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sv-SE" altLang="sv-SE" smtClean="0"/>
              <a:t>Krister Inde</a:t>
            </a:r>
          </a:p>
        </p:txBody>
      </p:sp>
      <p:sp>
        <p:nvSpPr>
          <p:cNvPr id="20483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8354CE1-C2E1-4696-A909-C7E92A76206B}" type="slidenum">
              <a:rPr lang="sv-SE" altLang="sv-SE" smtClean="0">
                <a:latin typeface="Arial" charset="0"/>
                <a:cs typeface="Arial" charset="0"/>
              </a:rPr>
              <a:pPr/>
              <a:t>6</a:t>
            </a:fld>
            <a:endParaRPr lang="sv-SE" altLang="sv-SE" smtClean="0">
              <a:latin typeface="Arial" charset="0"/>
              <a:cs typeface="Arial" charset="0"/>
            </a:endParaRPr>
          </a:p>
        </p:txBody>
      </p:sp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sv-SE" altLang="sv-SE" smtClean="0"/>
          </a:p>
        </p:txBody>
      </p: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sv-SE" altLang="sv-SE" smtClean="0"/>
          </a:p>
        </p:txBody>
      </p:sp>
      <p:pic>
        <p:nvPicPr>
          <p:cNvPr id="20486" name="Picture 4"/>
          <p:cNvPicPr>
            <a:picLocks noChangeAspect="1" noChangeArrowheads="1"/>
          </p:cNvPicPr>
          <p:nvPr/>
        </p:nvPicPr>
        <p:blipFill>
          <a:blip r:embed="rId2"/>
          <a:srcRect l="1477"/>
          <a:stretch>
            <a:fillRect/>
          </a:stretch>
        </p:blipFill>
        <p:spPr bwMode="auto">
          <a:xfrm>
            <a:off x="231775" y="871538"/>
            <a:ext cx="8680450" cy="495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4"/>
          <p:cNvSpPr>
            <a:spLocks noGrp="1" noChangeArrowheads="1"/>
          </p:cNvSpPr>
          <p:nvPr>
            <p:ph type="dt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2D201EE-7808-46D0-820E-34CECC3D6A0B}" type="datetime1">
              <a:rPr lang="sv-SE" smtClean="0"/>
              <a:pPr/>
              <a:t>2022-08-29</a:t>
            </a:fld>
            <a:endParaRPr lang="sv-SE" altLang="sv-SE" smtClean="0"/>
          </a:p>
        </p:txBody>
      </p:sp>
      <p:sp>
        <p:nvSpPr>
          <p:cNvPr id="21506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sv-SE" altLang="sv-SE" smtClean="0"/>
              <a:t>Krister Inde</a:t>
            </a:r>
          </a:p>
        </p:txBody>
      </p:sp>
      <p:sp>
        <p:nvSpPr>
          <p:cNvPr id="21507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BDADFF7-8F00-45F7-898E-1E59F47E141F}" type="slidenum">
              <a:rPr lang="sv-SE" altLang="sv-SE" smtClean="0">
                <a:latin typeface="Arial" charset="0"/>
                <a:cs typeface="Arial" charset="0"/>
              </a:rPr>
              <a:pPr/>
              <a:t>7</a:t>
            </a:fld>
            <a:endParaRPr lang="sv-SE" altLang="sv-SE" smtClean="0">
              <a:latin typeface="Arial" charset="0"/>
              <a:cs typeface="Arial" charset="0"/>
            </a:endParaRPr>
          </a:p>
        </p:txBody>
      </p:sp>
      <p:sp>
        <p:nvSpPr>
          <p:cNvPr id="21508" name="Text Box 2"/>
          <p:cNvSpPr txBox="1">
            <a:spLocks noChangeArrowheads="1"/>
          </p:cNvSpPr>
          <p:nvPr/>
        </p:nvSpPr>
        <p:spPr bwMode="auto">
          <a:xfrm>
            <a:off x="554038" y="2420938"/>
            <a:ext cx="7788275" cy="457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61950" indent="-361950" eaLnBrk="0" hangingPunct="0">
              <a:lnSpc>
                <a:spcPct val="125000"/>
              </a:lnSpc>
              <a:buFont typeface="Wingdings" pitchFamily="2" charset="2"/>
              <a:buChar char="§"/>
            </a:pPr>
            <a:r>
              <a:rPr lang="en-GB" altLang="sv-SE" sz="2000">
                <a:latin typeface="Verdana" pitchFamily="34" charset="0"/>
                <a:ea typeface="ＭＳ Ｐゴシック" pitchFamily="34" charset="-128"/>
              </a:rPr>
              <a:t>Report to the minister of Transport</a:t>
            </a:r>
          </a:p>
          <a:p>
            <a:pPr marL="361950" indent="-361950" eaLnBrk="0" hangingPunct="0">
              <a:lnSpc>
                <a:spcPct val="125000"/>
              </a:lnSpc>
              <a:buFont typeface="Wingdings" pitchFamily="2" charset="2"/>
              <a:buNone/>
            </a:pPr>
            <a:endParaRPr lang="en-GB" altLang="sv-SE" sz="2000">
              <a:latin typeface="Verdana" pitchFamily="34" charset="0"/>
              <a:ea typeface="ＭＳ Ｐゴシック" pitchFamily="34" charset="-128"/>
            </a:endParaRPr>
          </a:p>
          <a:p>
            <a:pPr marL="361950" indent="-361950" eaLnBrk="0" hangingPunct="0">
              <a:lnSpc>
                <a:spcPct val="125000"/>
              </a:lnSpc>
              <a:buFont typeface="Wingdings" pitchFamily="2" charset="2"/>
              <a:buChar char="§"/>
            </a:pPr>
            <a:r>
              <a:rPr lang="en-GB" altLang="sv-SE" sz="2000">
                <a:latin typeface="Verdana" pitchFamily="34" charset="0"/>
                <a:ea typeface="ＭＳ Ｐゴシック" pitchFamily="34" charset="-128"/>
              </a:rPr>
              <a:t>Decisions: May 2009 and February 2010</a:t>
            </a:r>
          </a:p>
          <a:p>
            <a:pPr marL="361950" indent="-361950" eaLnBrk="0" hangingPunct="0">
              <a:lnSpc>
                <a:spcPct val="125000"/>
              </a:lnSpc>
              <a:buFont typeface="Wingdings" pitchFamily="2" charset="2"/>
              <a:buNone/>
            </a:pPr>
            <a:r>
              <a:rPr lang="en-GB" altLang="sv-SE" sz="2000">
                <a:latin typeface="Verdana" pitchFamily="34" charset="0"/>
                <a:ea typeface="ＭＳ Ｐゴシック" pitchFamily="34" charset="-128"/>
              </a:rPr>
              <a:t>	</a:t>
            </a:r>
            <a:r>
              <a:rPr lang="en-GB" altLang="sv-SE" sz="2000" u="sng">
                <a:latin typeface="Verdana" pitchFamily="34" charset="0"/>
                <a:ea typeface="ＭＳ Ｐゴシック" pitchFamily="34" charset="-128"/>
              </a:rPr>
              <a:t>visual acuity impairment</a:t>
            </a:r>
            <a:r>
              <a:rPr lang="en-GB" altLang="sv-SE" sz="2000">
                <a:latin typeface="Verdana" pitchFamily="34" charset="0"/>
                <a:ea typeface="ＭＳ Ｐゴシック" pitchFamily="34" charset="-128"/>
              </a:rPr>
              <a:t>:</a:t>
            </a:r>
          </a:p>
          <a:p>
            <a:pPr marL="898525" lvl="1" indent="-342900" eaLnBrk="0" hangingPunct="0">
              <a:lnSpc>
                <a:spcPct val="125000"/>
              </a:lnSpc>
              <a:buFont typeface="Wingdings" pitchFamily="2" charset="2"/>
              <a:buChar char="ü"/>
            </a:pPr>
            <a:r>
              <a:rPr lang="en-GB" altLang="sv-SE" sz="2000">
                <a:latin typeface="Verdana" pitchFamily="34" charset="0"/>
                <a:ea typeface="ＭＳ Ｐゴシック" pitchFamily="34" charset="-128"/>
              </a:rPr>
              <a:t>	VA &gt;= 0.50	    	: unrestricted driving license</a:t>
            </a:r>
          </a:p>
          <a:p>
            <a:pPr marL="898525" lvl="1" indent="-342900" eaLnBrk="0" hangingPunct="0">
              <a:lnSpc>
                <a:spcPct val="125000"/>
              </a:lnSpc>
              <a:buFont typeface="Wingdings" pitchFamily="2" charset="2"/>
              <a:buChar char="ü"/>
            </a:pPr>
            <a:r>
              <a:rPr lang="en-GB" altLang="sv-SE" sz="2000">
                <a:latin typeface="Verdana" pitchFamily="34" charset="0"/>
                <a:ea typeface="ＭＳ Ｐゴシック" pitchFamily="34" charset="-128"/>
              </a:rPr>
              <a:t> 0.40 &lt;= VA &lt; 0.50 	: CBR-test without BTS</a:t>
            </a:r>
          </a:p>
          <a:p>
            <a:pPr marL="898525" lvl="1" indent="-342900" eaLnBrk="0" hangingPunct="0">
              <a:lnSpc>
                <a:spcPct val="125000"/>
              </a:lnSpc>
              <a:buFont typeface="Wingdings" pitchFamily="2" charset="2"/>
              <a:buChar char="ü"/>
            </a:pPr>
            <a:r>
              <a:rPr lang="en-GB" altLang="sv-SE" sz="2000">
                <a:latin typeface="Verdana" pitchFamily="34" charset="0"/>
                <a:ea typeface="ＭＳ Ｐゴシック" pitchFamily="34" charset="-128"/>
              </a:rPr>
              <a:t> 0.16 &lt;= VA &lt; 0.40 	: CBR-test with BTS</a:t>
            </a:r>
          </a:p>
          <a:p>
            <a:pPr marL="361950" indent="-361950" eaLnBrk="0" hangingPunct="0">
              <a:lnSpc>
                <a:spcPct val="125000"/>
              </a:lnSpc>
              <a:buFont typeface="Wingdings" pitchFamily="2" charset="2"/>
              <a:buNone/>
            </a:pPr>
            <a:r>
              <a:rPr lang="en-GB" altLang="sv-SE" sz="2000">
                <a:latin typeface="Verdana" pitchFamily="34" charset="0"/>
                <a:ea typeface="ＭＳ Ｐゴシック" pitchFamily="34" charset="-128"/>
              </a:rPr>
              <a:t>	</a:t>
            </a:r>
            <a:r>
              <a:rPr lang="en-GB" altLang="sv-SE" sz="2000" u="sng">
                <a:latin typeface="Verdana" pitchFamily="34" charset="0"/>
                <a:ea typeface="ＭＳ Ｐゴシック" pitchFamily="34" charset="-128"/>
              </a:rPr>
              <a:t>visual field defect</a:t>
            </a:r>
            <a:r>
              <a:rPr lang="en-GB" altLang="sv-SE" sz="2000">
                <a:latin typeface="Verdana" pitchFamily="34" charset="0"/>
                <a:ea typeface="ＭＳ Ｐゴシック" pitchFamily="34" charset="-128"/>
              </a:rPr>
              <a:t>:</a:t>
            </a:r>
          </a:p>
          <a:p>
            <a:pPr marL="898525" lvl="1" indent="-342900" eaLnBrk="0" hangingPunct="0">
              <a:lnSpc>
                <a:spcPct val="125000"/>
              </a:lnSpc>
              <a:buFont typeface="Wingdings" pitchFamily="2" charset="2"/>
              <a:buChar char="ü"/>
            </a:pPr>
            <a:r>
              <a:rPr lang="en-GB" altLang="sv-SE" sz="2000">
                <a:latin typeface="Verdana" pitchFamily="34" charset="0"/>
                <a:ea typeface="ＭＳ Ｐゴシック" pitchFamily="34" charset="-128"/>
              </a:rPr>
              <a:t>	HVF &gt;= 120° 	: unrestricted driving license</a:t>
            </a:r>
          </a:p>
          <a:p>
            <a:pPr marL="898525" lvl="1" indent="-342900" eaLnBrk="0" hangingPunct="0">
              <a:lnSpc>
                <a:spcPct val="125000"/>
              </a:lnSpc>
              <a:buFont typeface="Wingdings" pitchFamily="2" charset="2"/>
              <a:buChar char="ü"/>
            </a:pPr>
            <a:r>
              <a:rPr lang="en-GB" altLang="sv-SE" sz="2000">
                <a:latin typeface="Verdana" pitchFamily="34" charset="0"/>
                <a:ea typeface="ＭＳ Ｐゴシック" pitchFamily="34" charset="-128"/>
              </a:rPr>
              <a:t> 90°&lt;= HVF &lt; 120	: CBR-test</a:t>
            </a:r>
          </a:p>
          <a:p>
            <a:pPr marL="361950" indent="-361950" eaLnBrk="0" hangingPunct="0">
              <a:lnSpc>
                <a:spcPct val="125000"/>
              </a:lnSpc>
              <a:buFont typeface="Wingdings" pitchFamily="2" charset="2"/>
              <a:buChar char="§"/>
            </a:pPr>
            <a:endParaRPr lang="en-GB" altLang="sv-SE" sz="2000">
              <a:latin typeface="Verdana" pitchFamily="34" charset="0"/>
              <a:ea typeface="ＭＳ Ｐゴシック" pitchFamily="34" charset="-128"/>
            </a:endParaRPr>
          </a:p>
          <a:p>
            <a:pPr marL="361950" indent="-361950" eaLnBrk="0" hangingPunct="0">
              <a:lnSpc>
                <a:spcPct val="125000"/>
              </a:lnSpc>
            </a:pPr>
            <a:endParaRPr lang="en-GB" altLang="sv-SE" sz="2000"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21509" name="Rectangle 3"/>
          <p:cNvSpPr>
            <a:spLocks noChangeArrowheads="1"/>
          </p:cNvSpPr>
          <p:nvPr/>
        </p:nvSpPr>
        <p:spPr bwMode="auto">
          <a:xfrm>
            <a:off x="6805613" y="496888"/>
            <a:ext cx="2235200" cy="838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>
              <a:lnSpc>
                <a:spcPts val="3275"/>
              </a:lnSpc>
              <a:buFont typeface="Wingdings" pitchFamily="2" charset="2"/>
              <a:buChar char="§"/>
            </a:pPr>
            <a:endParaRPr lang="sv-SE" altLang="sv-SE" sz="230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2151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04775" y="496888"/>
            <a:ext cx="8936038" cy="1143000"/>
          </a:xfrm>
        </p:spPr>
        <p:txBody>
          <a:bodyPr lIns="0" tIns="0" rIns="0" bIns="0" anchor="t"/>
          <a:lstStyle/>
          <a:p>
            <a:pPr eaLnBrk="1" hangingPunct="1"/>
            <a:r>
              <a:rPr lang="en-GB" altLang="sv-SE" sz="4700" b="1" smtClean="0"/>
              <a:t>Lobby to change regulations</a:t>
            </a:r>
            <a:br>
              <a:rPr lang="en-GB" altLang="sv-SE" sz="4700" b="1" smtClean="0"/>
            </a:br>
            <a:r>
              <a:rPr lang="en-GB" altLang="sv-SE" sz="4700" b="1" smtClean="0"/>
              <a:t>2007 - 2010</a:t>
            </a:r>
          </a:p>
        </p:txBody>
      </p:sp>
      <p:cxnSp>
        <p:nvCxnSpPr>
          <p:cNvPr id="4" name="Rak 3">
            <a:extLst>
              <a:ext uri="{FF2B5EF4-FFF2-40B4-BE49-F238E27FC236}"/>
            </a:extLst>
          </p:cNvPr>
          <p:cNvCxnSpPr/>
          <p:nvPr/>
        </p:nvCxnSpPr>
        <p:spPr>
          <a:xfrm>
            <a:off x="2178050" y="2133600"/>
            <a:ext cx="446405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4"/>
          <p:cNvSpPr>
            <a:spLocks noGrp="1" noChangeArrowheads="1"/>
          </p:cNvSpPr>
          <p:nvPr>
            <p:ph type="dt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7D1E8D3-38E6-418A-AFC9-08D5E2BC98C4}" type="datetime1">
              <a:rPr lang="sv-SE" smtClean="0"/>
              <a:pPr/>
              <a:t>2022-08-29</a:t>
            </a:fld>
            <a:endParaRPr lang="sv-SE" altLang="sv-SE" smtClean="0"/>
          </a:p>
        </p:txBody>
      </p:sp>
      <p:sp>
        <p:nvSpPr>
          <p:cNvPr id="23554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sv-SE" altLang="sv-SE" smtClean="0"/>
              <a:t>Krister Inde</a:t>
            </a:r>
          </a:p>
        </p:txBody>
      </p:sp>
      <p:sp>
        <p:nvSpPr>
          <p:cNvPr id="23555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03E3A83-E8BD-40C6-96DC-9C9981D79ACC}" type="slidenum">
              <a:rPr lang="sv-SE" altLang="sv-SE" smtClean="0">
                <a:latin typeface="Arial" charset="0"/>
                <a:cs typeface="Arial" charset="0"/>
              </a:rPr>
              <a:pPr/>
              <a:t>8</a:t>
            </a:fld>
            <a:endParaRPr lang="sv-SE" altLang="sv-SE" smtClean="0">
              <a:latin typeface="Arial" charset="0"/>
              <a:cs typeface="Arial" charset="0"/>
            </a:endParaRPr>
          </a:p>
        </p:txBody>
      </p:sp>
      <p:sp>
        <p:nvSpPr>
          <p:cNvPr id="23556" name="Rectangle 14"/>
          <p:cNvSpPr>
            <a:spLocks noChangeArrowheads="1"/>
          </p:cNvSpPr>
          <p:nvPr/>
        </p:nvSpPr>
        <p:spPr bwMode="auto">
          <a:xfrm>
            <a:off x="820738" y="258763"/>
            <a:ext cx="75025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ct val="125000"/>
              </a:lnSpc>
            </a:pPr>
            <a:r>
              <a:rPr lang="en-GB" altLang="sv-SE" sz="2600" b="1">
                <a:solidFill>
                  <a:schemeClr val="tx2"/>
                </a:solidFill>
                <a:latin typeface="Verdana" pitchFamily="34" charset="0"/>
              </a:rPr>
              <a:t>Extending consortium 2009 - 2010</a:t>
            </a:r>
          </a:p>
        </p:txBody>
      </p:sp>
      <p:grpSp>
        <p:nvGrpSpPr>
          <p:cNvPr id="23557" name="Grupp 4"/>
          <p:cNvGrpSpPr>
            <a:grpSpLocks/>
          </p:cNvGrpSpPr>
          <p:nvPr/>
        </p:nvGrpSpPr>
        <p:grpSpPr bwMode="auto">
          <a:xfrm>
            <a:off x="5364163" y="1484313"/>
            <a:ext cx="3479800" cy="3986212"/>
            <a:chOff x="5292080" y="555578"/>
            <a:chExt cx="3480387" cy="3986260"/>
          </a:xfrm>
        </p:grpSpPr>
        <p:grpSp>
          <p:nvGrpSpPr>
            <p:cNvPr id="23560" name="Grupp 3"/>
            <p:cNvGrpSpPr>
              <a:grpSpLocks/>
            </p:cNvGrpSpPr>
            <p:nvPr/>
          </p:nvGrpSpPr>
          <p:grpSpPr bwMode="auto">
            <a:xfrm>
              <a:off x="5292080" y="555578"/>
              <a:ext cx="3480387" cy="3796786"/>
              <a:chOff x="5004048" y="116632"/>
              <a:chExt cx="3960440" cy="4320480"/>
            </a:xfrm>
          </p:grpSpPr>
          <p:pic>
            <p:nvPicPr>
              <p:cNvPr id="23563" name="Picture 8" descr="I:\Communicatie\02. Daniel Schober\03. Visio Landelijk\01. Projecten\2008 003 Nieuwe PowerPoint\Visio plattegrond AVClocaties def.JPG"/>
              <p:cNvPicPr>
                <a:picLocks noChangeAspect="1" noChangeArrowheads="1"/>
              </p:cNvPicPr>
              <p:nvPr/>
            </p:nvPicPr>
            <p:blipFill>
              <a:blip r:embed="rId3"/>
              <a:srcRect l="3532" t="871" r="1823" b="2345"/>
              <a:stretch>
                <a:fillRect/>
              </a:stretch>
            </p:blipFill>
            <p:spPr bwMode="auto">
              <a:xfrm>
                <a:off x="5004048" y="116632"/>
                <a:ext cx="3960440" cy="43204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564" name="Text Box 3"/>
              <p:cNvSpPr txBox="1">
                <a:spLocks noChangeArrowheads="1"/>
              </p:cNvSpPr>
              <p:nvPr/>
            </p:nvSpPr>
            <p:spPr bwMode="auto">
              <a:xfrm>
                <a:off x="7264400" y="3381375"/>
                <a:ext cx="1217613" cy="465138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1431" tIns="45716" rIns="91431" bIns="45716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nl-NL" altLang="sv-SE" sz="2400">
                    <a:ea typeface="ＭＳ Ｐゴシック" pitchFamily="34" charset="-128"/>
                  </a:rPr>
                  <a:t>South</a:t>
                </a:r>
              </a:p>
            </p:txBody>
          </p:sp>
          <p:sp>
            <p:nvSpPr>
              <p:cNvPr id="23565" name="Text Box 4"/>
              <p:cNvSpPr txBox="1">
                <a:spLocks noChangeArrowheads="1"/>
              </p:cNvSpPr>
              <p:nvPr/>
            </p:nvSpPr>
            <p:spPr bwMode="auto">
              <a:xfrm>
                <a:off x="5492750" y="1287463"/>
                <a:ext cx="1173163" cy="466725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1431" tIns="45716" rIns="91431" bIns="45716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nl-NL" altLang="sv-SE" sz="2400">
                    <a:ea typeface="ＭＳ Ｐゴシック" pitchFamily="34" charset="-128"/>
                  </a:rPr>
                  <a:t>W</a:t>
                </a:r>
              </a:p>
            </p:txBody>
          </p:sp>
          <p:sp>
            <p:nvSpPr>
              <p:cNvPr id="23566" name="Line 6"/>
              <p:cNvSpPr>
                <a:spLocks noChangeShapeType="1"/>
              </p:cNvSpPr>
              <p:nvPr/>
            </p:nvSpPr>
            <p:spPr bwMode="auto">
              <a:xfrm>
                <a:off x="6069013" y="2105025"/>
                <a:ext cx="2273300" cy="627063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23567" name="Line 8"/>
              <p:cNvSpPr>
                <a:spLocks noChangeShapeType="1"/>
              </p:cNvSpPr>
              <p:nvPr/>
            </p:nvSpPr>
            <p:spPr bwMode="auto">
              <a:xfrm flipH="1" flipV="1">
                <a:off x="6945313" y="427038"/>
                <a:ext cx="139700" cy="1955800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23568" name="Text Box 9"/>
              <p:cNvSpPr txBox="1">
                <a:spLocks noChangeArrowheads="1"/>
              </p:cNvSpPr>
              <p:nvPr/>
            </p:nvSpPr>
            <p:spPr bwMode="auto">
              <a:xfrm>
                <a:off x="7329488" y="1008063"/>
                <a:ext cx="1152525" cy="466725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1431" tIns="45716" rIns="91431" bIns="45716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nl-NL" altLang="sv-SE" sz="2400">
                    <a:ea typeface="ＭＳ Ｐゴシック" pitchFamily="34" charset="-128"/>
                  </a:rPr>
                  <a:t>North</a:t>
                </a:r>
              </a:p>
            </p:txBody>
          </p:sp>
          <p:sp>
            <p:nvSpPr>
              <p:cNvPr id="23569" name="Text Box 10"/>
              <p:cNvSpPr txBox="1">
                <a:spLocks noChangeArrowheads="1"/>
              </p:cNvSpPr>
              <p:nvPr/>
            </p:nvSpPr>
            <p:spPr bwMode="auto">
              <a:xfrm>
                <a:off x="5237163" y="2684463"/>
                <a:ext cx="977900" cy="466725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1431" tIns="45716" rIns="91431" bIns="45716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nl-NL" altLang="sv-SE" sz="2400">
                    <a:ea typeface="ＭＳ Ｐゴシック" pitchFamily="34" charset="-128"/>
                  </a:rPr>
                  <a:t>SW</a:t>
                </a:r>
              </a:p>
            </p:txBody>
          </p:sp>
          <p:sp>
            <p:nvSpPr>
              <p:cNvPr id="23570" name="Line 11"/>
              <p:cNvSpPr>
                <a:spLocks noChangeShapeType="1"/>
              </p:cNvSpPr>
              <p:nvPr/>
            </p:nvSpPr>
            <p:spPr bwMode="auto">
              <a:xfrm flipV="1">
                <a:off x="6386513" y="2381250"/>
                <a:ext cx="698500" cy="1254125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</p:grpSp>
        <p:sp>
          <p:nvSpPr>
            <p:cNvPr id="23561" name="Text Box 19"/>
            <p:cNvSpPr txBox="1">
              <a:spLocks noChangeArrowheads="1"/>
            </p:cNvSpPr>
            <p:nvPr/>
          </p:nvSpPr>
          <p:spPr bwMode="auto">
            <a:xfrm>
              <a:off x="7224713" y="2871788"/>
              <a:ext cx="419100" cy="415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258763" indent="-258763">
                <a:lnSpc>
                  <a:spcPts val="3275"/>
                </a:lnSpc>
                <a:spcBef>
                  <a:spcPct val="50000"/>
                </a:spcBef>
                <a:buFont typeface="Wingdings" pitchFamily="2" charset="2"/>
                <a:buNone/>
              </a:pPr>
              <a:r>
                <a:rPr lang="nl-NL" altLang="sv-SE" sz="2300">
                  <a:solidFill>
                    <a:srgbClr val="CC3300"/>
                  </a:solidFill>
                  <a:latin typeface="Verdana" pitchFamily="34" charset="0"/>
                </a:rPr>
                <a:t>°</a:t>
              </a:r>
            </a:p>
          </p:txBody>
        </p:sp>
        <p:sp>
          <p:nvSpPr>
            <p:cNvPr id="23562" name="Text Box 20"/>
            <p:cNvSpPr txBox="1">
              <a:spLocks noChangeArrowheads="1"/>
            </p:cNvSpPr>
            <p:nvPr/>
          </p:nvSpPr>
          <p:spPr bwMode="auto">
            <a:xfrm>
              <a:off x="7364413" y="4125913"/>
              <a:ext cx="419100" cy="415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258763" indent="-258763">
                <a:lnSpc>
                  <a:spcPts val="3275"/>
                </a:lnSpc>
                <a:spcBef>
                  <a:spcPct val="50000"/>
                </a:spcBef>
                <a:buFont typeface="Wingdings" pitchFamily="2" charset="2"/>
                <a:buNone/>
              </a:pPr>
              <a:r>
                <a:rPr lang="nl-NL" altLang="sv-SE" sz="2300">
                  <a:solidFill>
                    <a:srgbClr val="CC3300"/>
                  </a:solidFill>
                  <a:latin typeface="Verdana" pitchFamily="34" charset="0"/>
                </a:rPr>
                <a:t>°</a:t>
              </a:r>
            </a:p>
          </p:txBody>
        </p:sp>
      </p:grpSp>
      <p:sp>
        <p:nvSpPr>
          <p:cNvPr id="18449" name="Text Box 25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539750" y="1412875"/>
            <a:ext cx="7502525" cy="534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0" tIns="0" rIns="0" bIns="0">
            <a:spAutoFit/>
          </a:bodyPr>
          <a:lstStyle>
            <a:lvl1pPr marL="361950" indent="-361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9625" indent="-2524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>
              <a:lnSpc>
                <a:spcPct val="125000"/>
              </a:lnSpc>
              <a:buFont typeface="Wingdings" pitchFamily="2" charset="2"/>
              <a:buChar char="§"/>
              <a:defRPr/>
            </a:pPr>
            <a:r>
              <a:rPr lang="en-GB" altLang="sv-SE" sz="2000" dirty="0">
                <a:latin typeface="Verdana" panose="020B0604030504040204" pitchFamily="34" charset="0"/>
                <a:ea typeface="ＭＳ Ｐゴシック" panose="020B0600070205080204" pitchFamily="34" charset="-128"/>
              </a:rPr>
              <a:t>4 regions</a:t>
            </a:r>
          </a:p>
          <a:p>
            <a:pPr eaLnBrk="0" hangingPunct="0">
              <a:lnSpc>
                <a:spcPct val="125000"/>
              </a:lnSpc>
              <a:buFont typeface="Wingdings" pitchFamily="2" charset="2"/>
              <a:buChar char="§"/>
              <a:defRPr/>
            </a:pPr>
            <a:r>
              <a:rPr lang="en-GB" altLang="sv-SE" sz="2000" dirty="0">
                <a:latin typeface="Verdana" panose="020B0604030504040204" pitchFamily="34" charset="0"/>
                <a:ea typeface="ＭＳ Ｐゴシック" panose="020B0600070205080204" pitchFamily="34" charset="-128"/>
              </a:rPr>
              <a:t>12 locations education of:</a:t>
            </a:r>
          </a:p>
          <a:p>
            <a:pPr marL="900112" lvl="1" indent="-342900" eaLnBrk="0" hangingPunct="0">
              <a:lnSpc>
                <a:spcPct val="125000"/>
              </a:lnSpc>
              <a:buFont typeface="Wingdings" pitchFamily="2" charset="2"/>
              <a:buChar char="ü"/>
              <a:defRPr/>
            </a:pPr>
            <a:r>
              <a:rPr lang="en-GB" altLang="sv-SE" sz="2000" dirty="0">
                <a:latin typeface="Verdana" panose="020B0604030504040204" pitchFamily="34" charset="0"/>
                <a:ea typeface="ＭＳ Ｐゴシック" panose="020B0600070205080204" pitchFamily="34" charset="-128"/>
              </a:rPr>
              <a:t> 9 information officers</a:t>
            </a:r>
          </a:p>
          <a:p>
            <a:pPr marL="900112" lvl="1" indent="-342900" eaLnBrk="0" hangingPunct="0">
              <a:lnSpc>
                <a:spcPct val="125000"/>
              </a:lnSpc>
              <a:buFont typeface="Wingdings" pitchFamily="2" charset="2"/>
              <a:buChar char="ü"/>
              <a:defRPr/>
            </a:pPr>
            <a:r>
              <a:rPr lang="en-GB" altLang="sv-SE" sz="2000" dirty="0">
                <a:latin typeface="Verdana" panose="020B0604030504040204" pitchFamily="34" charset="0"/>
                <a:ea typeface="ＭＳ Ｐゴシック" panose="020B0600070205080204" pitchFamily="34" charset="-128"/>
              </a:rPr>
              <a:t> 31 optometrists</a:t>
            </a:r>
          </a:p>
          <a:p>
            <a:pPr marL="900112" lvl="1" indent="-342900" eaLnBrk="0" hangingPunct="0">
              <a:lnSpc>
                <a:spcPct val="125000"/>
              </a:lnSpc>
              <a:buFont typeface="Wingdings" pitchFamily="2" charset="2"/>
              <a:buChar char="ü"/>
              <a:defRPr/>
            </a:pPr>
            <a:r>
              <a:rPr lang="en-GB" altLang="sv-SE" sz="2000" dirty="0">
                <a:latin typeface="Verdana" panose="020B0604030504040204" pitchFamily="34" charset="0"/>
                <a:ea typeface="ＭＳ Ｐゴシック" panose="020B0600070205080204" pitchFamily="34" charset="-128"/>
              </a:rPr>
              <a:t> 32 O&amp;M trainers</a:t>
            </a:r>
          </a:p>
          <a:p>
            <a:pPr marL="900112" lvl="1" indent="-342900" eaLnBrk="0" hangingPunct="0">
              <a:lnSpc>
                <a:spcPct val="125000"/>
              </a:lnSpc>
              <a:buFont typeface="Wingdings" pitchFamily="2" charset="2"/>
              <a:buChar char="ü"/>
              <a:defRPr/>
            </a:pPr>
            <a:r>
              <a:rPr lang="en-GB" altLang="sv-SE" sz="2000" dirty="0">
                <a:latin typeface="Verdana" panose="020B0604030504040204" pitchFamily="34" charset="0"/>
                <a:ea typeface="ＭＳ Ｐゴシック" panose="020B0600070205080204" pitchFamily="34" charset="-128"/>
              </a:rPr>
              <a:t> 6 clinical physicists</a:t>
            </a:r>
          </a:p>
          <a:p>
            <a:pPr marL="900112" lvl="1" indent="-342900" eaLnBrk="0" hangingPunct="0">
              <a:lnSpc>
                <a:spcPct val="125000"/>
              </a:lnSpc>
              <a:buFont typeface="Wingdings" pitchFamily="2" charset="2"/>
              <a:buChar char="ü"/>
              <a:defRPr/>
            </a:pPr>
            <a:r>
              <a:rPr lang="en-GB" altLang="sv-SE" sz="2000" dirty="0">
                <a:latin typeface="Verdana" panose="020B0604030504040204" pitchFamily="34" charset="0"/>
                <a:ea typeface="ＭＳ Ｐゴシック" panose="020B0600070205080204" pitchFamily="34" charset="-128"/>
              </a:rPr>
              <a:t> 5 neuro-psychologists</a:t>
            </a:r>
          </a:p>
          <a:p>
            <a:pPr marL="900112" lvl="1" indent="-342900" eaLnBrk="0" hangingPunct="0">
              <a:lnSpc>
                <a:spcPct val="125000"/>
              </a:lnSpc>
              <a:buFont typeface="Wingdings" pitchFamily="2" charset="2"/>
              <a:buChar char="ü"/>
              <a:defRPr/>
            </a:pPr>
            <a:r>
              <a:rPr lang="en-GB" altLang="sv-SE" sz="2000" dirty="0">
                <a:latin typeface="Verdana" panose="020B0604030504040204" pitchFamily="34" charset="0"/>
                <a:ea typeface="ＭＳ Ｐゴシック" panose="020B0600070205080204" pitchFamily="34" charset="-128"/>
              </a:rPr>
              <a:t> 23 driving instructors</a:t>
            </a:r>
          </a:p>
          <a:p>
            <a:pPr marL="900112" lvl="1" indent="-342900" eaLnBrk="0" hangingPunct="0">
              <a:lnSpc>
                <a:spcPct val="125000"/>
              </a:lnSpc>
              <a:buFont typeface="Wingdings" pitchFamily="2" charset="2"/>
              <a:buChar char="ü"/>
              <a:defRPr/>
            </a:pPr>
            <a:r>
              <a:rPr lang="en-GB" altLang="sv-SE" sz="2000" dirty="0">
                <a:latin typeface="Verdana" panose="020B0604030504040204" pitchFamily="34" charset="0"/>
                <a:ea typeface="ＭＳ Ｐゴシック" panose="020B0600070205080204" pitchFamily="34" charset="-128"/>
              </a:rPr>
              <a:t> 8 CBR experts on practical </a:t>
            </a:r>
            <a:br>
              <a:rPr lang="en-GB" altLang="sv-SE" sz="2000" dirty="0">
                <a:latin typeface="Verdana" panose="020B0604030504040204" pitchFamily="34" charset="0"/>
                <a:ea typeface="ＭＳ Ｐゴシック" panose="020B0600070205080204" pitchFamily="34" charset="-128"/>
              </a:rPr>
            </a:br>
            <a:r>
              <a:rPr lang="en-GB" altLang="sv-SE" sz="2000" dirty="0">
                <a:latin typeface="Verdana" panose="020B0604030504040204" pitchFamily="34" charset="0"/>
                <a:ea typeface="ＭＳ Ｐゴシック" panose="020B0600070205080204" pitchFamily="34" charset="-128"/>
              </a:rPr>
              <a:t>fitness to drive</a:t>
            </a:r>
          </a:p>
          <a:p>
            <a:pPr marL="900112" lvl="1" indent="-342900" eaLnBrk="0" hangingPunct="0">
              <a:lnSpc>
                <a:spcPct val="125000"/>
              </a:lnSpc>
              <a:buFont typeface="Wingdings" pitchFamily="2" charset="2"/>
              <a:buChar char="ü"/>
              <a:defRPr/>
            </a:pPr>
            <a:r>
              <a:rPr lang="en-GB" altLang="sv-SE" sz="2000" dirty="0">
                <a:latin typeface="Verdana" panose="020B0604030504040204" pitchFamily="34" charset="0"/>
                <a:ea typeface="ＭＳ Ｐゴシック" panose="020B0600070205080204" pitchFamily="34" charset="-128"/>
              </a:rPr>
              <a:t> 12 CBR driving examiners </a:t>
            </a:r>
          </a:p>
          <a:p>
            <a:pPr lvl="1" eaLnBrk="0" hangingPunct="0">
              <a:lnSpc>
                <a:spcPct val="125000"/>
              </a:lnSpc>
              <a:buFont typeface="Wingdings" pitchFamily="2" charset="2"/>
              <a:buChar char="Ø"/>
              <a:defRPr/>
            </a:pPr>
            <a:endParaRPr lang="en-GB" altLang="sv-SE" sz="2000" dirty="0">
              <a:latin typeface="Verdana" panose="020B0604030504040204" pitchFamily="34" charset="0"/>
              <a:ea typeface="ＭＳ Ｐゴシック" panose="020B0600070205080204" pitchFamily="34" charset="-128"/>
            </a:endParaRPr>
          </a:p>
          <a:p>
            <a:pPr eaLnBrk="0" hangingPunct="0">
              <a:lnSpc>
                <a:spcPct val="125000"/>
              </a:lnSpc>
              <a:buFont typeface="Wingdings" pitchFamily="2" charset="2"/>
              <a:buChar char="§"/>
              <a:defRPr/>
            </a:pPr>
            <a:r>
              <a:rPr lang="en-GB" altLang="sv-SE" sz="2000" dirty="0">
                <a:latin typeface="Verdana" panose="020B0604030504040204" pitchFamily="34" charset="0"/>
                <a:ea typeface="ＭＳ Ｐゴシック" panose="020B0600070205080204" pitchFamily="34" charset="-128"/>
              </a:rPr>
              <a:t>September 2010: Auto-Mobility nationally available </a:t>
            </a:r>
          </a:p>
          <a:p>
            <a:pPr eaLnBrk="0" hangingPunct="0">
              <a:lnSpc>
                <a:spcPct val="125000"/>
              </a:lnSpc>
              <a:defRPr/>
            </a:pPr>
            <a:endParaRPr lang="en-GB" altLang="sv-SE" sz="2000" dirty="0">
              <a:latin typeface="Verdana" panose="020B0604030504040204" pitchFamily="34" charset="0"/>
              <a:ea typeface="ＭＳ Ｐゴシック" panose="020B0600070205080204" pitchFamily="34" charset="-128"/>
            </a:endParaRPr>
          </a:p>
        </p:txBody>
      </p:sp>
      <p:cxnSp>
        <p:nvCxnSpPr>
          <p:cNvPr id="6" name="Rak 5">
            <a:extLst>
              <a:ext uri="{FF2B5EF4-FFF2-40B4-BE49-F238E27FC236}"/>
            </a:extLst>
          </p:cNvPr>
          <p:cNvCxnSpPr/>
          <p:nvPr/>
        </p:nvCxnSpPr>
        <p:spPr>
          <a:xfrm>
            <a:off x="2444750" y="1052513"/>
            <a:ext cx="446405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4"/>
          <p:cNvSpPr>
            <a:spLocks noGrp="1" noChangeArrowheads="1"/>
          </p:cNvSpPr>
          <p:nvPr>
            <p:ph type="dt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9A12FED-9E0F-4FA4-9872-B8A0737F4C53}" type="datetime1">
              <a:rPr lang="sv-SE" smtClean="0"/>
              <a:pPr/>
              <a:t>2022-08-29</a:t>
            </a:fld>
            <a:endParaRPr lang="sv-SE" altLang="sv-SE" smtClean="0"/>
          </a:p>
        </p:txBody>
      </p:sp>
      <p:sp>
        <p:nvSpPr>
          <p:cNvPr id="25602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sv-SE" altLang="sv-SE" smtClean="0"/>
              <a:t>Krister Inde</a:t>
            </a:r>
          </a:p>
        </p:txBody>
      </p:sp>
      <p:sp>
        <p:nvSpPr>
          <p:cNvPr id="25603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7F26998-2DD9-47A4-B2AF-EA72D9DFE2DB}" type="slidenum">
              <a:rPr lang="sv-SE" altLang="sv-SE" smtClean="0">
                <a:latin typeface="Arial" charset="0"/>
                <a:cs typeface="Arial" charset="0"/>
              </a:rPr>
              <a:pPr/>
              <a:t>9</a:t>
            </a:fld>
            <a:endParaRPr lang="sv-SE" altLang="sv-SE" smtClean="0">
              <a:latin typeface="Arial" charset="0"/>
              <a:cs typeface="Arial" charset="0"/>
            </a:endParaRPr>
          </a:p>
        </p:txBody>
      </p:sp>
      <p:sp>
        <p:nvSpPr>
          <p:cNvPr id="2560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628775"/>
            <a:ext cx="7772400" cy="1470025"/>
          </a:xfrm>
        </p:spPr>
        <p:txBody>
          <a:bodyPr anchor="ctr"/>
          <a:lstStyle/>
          <a:p>
            <a:pPr eaLnBrk="1" hangingPunct="1"/>
            <a:r>
              <a:rPr lang="sv-SE" altLang="sv-SE" sz="4400" b="1" smtClean="0"/>
              <a:t>SMS and CTD in Kalmar 2013-220</a:t>
            </a:r>
          </a:p>
        </p:txBody>
      </p:sp>
      <p:sp>
        <p:nvSpPr>
          <p:cNvPr id="2560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14488" y="3886200"/>
            <a:ext cx="6843712" cy="1752600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</a:pPr>
            <a:r>
              <a:rPr lang="sv-SE" altLang="sv-SE" sz="2500" smtClean="0"/>
              <a:t>A team of Professionals from different areas: </a:t>
            </a:r>
          </a:p>
          <a:p>
            <a:pPr algn="l"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sv-SE" altLang="sv-SE" sz="2500" smtClean="0"/>
              <a:t>Eye doctors</a:t>
            </a:r>
          </a:p>
          <a:p>
            <a:pPr algn="l"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sv-SE" altLang="sv-SE" sz="2500" smtClean="0"/>
              <a:t>Optometrists</a:t>
            </a:r>
          </a:p>
          <a:p>
            <a:pPr algn="l"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sv-SE" altLang="sv-SE" sz="2500" smtClean="0"/>
              <a:t>Driving instructors</a:t>
            </a:r>
          </a:p>
          <a:p>
            <a:pPr algn="l"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sv-SE" altLang="sv-SE" sz="2500" smtClean="0"/>
              <a:t>VTI researchers</a:t>
            </a:r>
          </a:p>
          <a:p>
            <a:pPr algn="l"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sv-SE" altLang="sv-SE" sz="2500" smtClean="0"/>
              <a:t>OT, LVT</a:t>
            </a:r>
          </a:p>
          <a:p>
            <a:pPr algn="l"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sv-SE" altLang="sv-SE" sz="2500" i="1" smtClean="0"/>
              <a:t>Financed by Sweidsh Heritage Fund</a:t>
            </a:r>
          </a:p>
        </p:txBody>
      </p:sp>
      <p:cxnSp>
        <p:nvCxnSpPr>
          <p:cNvPr id="4" name="Rak 3">
            <a:extLst>
              <a:ext uri="{FF2B5EF4-FFF2-40B4-BE49-F238E27FC236}"/>
            </a:extLst>
          </p:cNvPr>
          <p:cNvCxnSpPr/>
          <p:nvPr/>
        </p:nvCxnSpPr>
        <p:spPr>
          <a:xfrm>
            <a:off x="2178050" y="3429000"/>
            <a:ext cx="446405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Standardformgivning">
  <a:themeElements>
    <a:clrScheme name="Standardformgivning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Standardformgivning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andardformgivn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3005</TotalTime>
  <Words>615</Words>
  <Application>Microsoft Macintosh PowerPoint</Application>
  <PresentationFormat>Bildspel på skärmen (4:3)</PresentationFormat>
  <Paragraphs>156</Paragraphs>
  <Slides>15</Slides>
  <Notes>3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Formgivningsmall</vt:lpstr>
      </vt:variant>
      <vt:variant>
        <vt:i4>1</vt:i4>
      </vt:variant>
      <vt:variant>
        <vt:lpstr>Bildrubriker</vt:lpstr>
      </vt:variant>
      <vt:variant>
        <vt:i4>15</vt:i4>
      </vt:variant>
    </vt:vector>
  </HeadingPairs>
  <TitlesOfParts>
    <vt:vector size="20" baseType="lpstr">
      <vt:lpstr>Arial</vt:lpstr>
      <vt:lpstr>Verdana</vt:lpstr>
      <vt:lpstr>ＭＳ Ｐゴシック</vt:lpstr>
      <vt:lpstr>Wingdings</vt:lpstr>
      <vt:lpstr>Standardformgivning</vt:lpstr>
      <vt:lpstr>Krister Inde</vt:lpstr>
      <vt:lpstr>Vision and driving in Scandinavia </vt:lpstr>
      <vt:lpstr>The Role Model of Europe</vt:lpstr>
      <vt:lpstr>Auto &amp; Mobility  ROYAL DUTCH VISIO NL</vt:lpstr>
      <vt:lpstr>Project BTS 2004 - 2007 </vt:lpstr>
      <vt:lpstr>Bild 6</vt:lpstr>
      <vt:lpstr>Lobby to change regulations 2007 - 2010</vt:lpstr>
      <vt:lpstr>Bild 8</vt:lpstr>
      <vt:lpstr>SMS and CTD in Kalmar 2013-220</vt:lpstr>
      <vt:lpstr>Bild 10</vt:lpstr>
      <vt:lpstr>Lobbying to Parliament and Minister of Transport </vt:lpstr>
      <vt:lpstr>  TWO PIONEERS!  </vt:lpstr>
      <vt:lpstr>MAGNUS FORSLUND</vt:lpstr>
      <vt:lpstr>HELENE BLAD</vt:lpstr>
      <vt:lpstr>Bild 15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Bild 1</dc:title>
  <dc:creator>Användaren</dc:creator>
  <cp:lastModifiedBy>Användaren</cp:lastModifiedBy>
  <cp:revision>18</cp:revision>
  <dcterms:created xsi:type="dcterms:W3CDTF">2022-08-09T08:38:02Z</dcterms:created>
  <dcterms:modified xsi:type="dcterms:W3CDTF">2022-08-29T10:19:52Z</dcterms:modified>
</cp:coreProperties>
</file>